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6"/>
  </p:notesMasterIdLst>
  <p:sldIdLst>
    <p:sldId id="271" r:id="rId2"/>
    <p:sldId id="257" r:id="rId3"/>
    <p:sldId id="258" r:id="rId4"/>
    <p:sldId id="259" r:id="rId5"/>
    <p:sldId id="261" r:id="rId6"/>
    <p:sldId id="262" r:id="rId7"/>
    <p:sldId id="263" r:id="rId8"/>
    <p:sldId id="264" r:id="rId9"/>
    <p:sldId id="265" r:id="rId10"/>
    <p:sldId id="266" r:id="rId11"/>
    <p:sldId id="267" r:id="rId12"/>
    <p:sldId id="272" r:id="rId13"/>
    <p:sldId id="273" r:id="rId14"/>
    <p:sldId id="270" r:id="rId1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DCDB"/>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262" autoAdjust="0"/>
  </p:normalViewPr>
  <p:slideViewPr>
    <p:cSldViewPr snapToGrid="0" snapToObjects="1">
      <p:cViewPr varScale="1">
        <p:scale>
          <a:sx n="90" d="100"/>
          <a:sy n="90" d="100"/>
        </p:scale>
        <p:origin x="1680" y="68"/>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31FBFE3-A55F-48BC-A607-21EE843E2A97}" type="datetimeFigureOut">
              <a:rPr lang="fr-FR" smtClean="0"/>
              <a:t>24/10/2025</a:t>
            </a:fld>
            <a:endParaRPr lang="fr-FR"/>
          </a:p>
        </p:txBody>
      </p:sp>
      <p:sp>
        <p:nvSpPr>
          <p:cNvPr id="4" name="Espace réservé de l'image des diapositives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695BAAE-5AC8-4386-9110-7F3375BF5B23}" type="slidenum">
              <a:rPr lang="fr-FR" smtClean="0"/>
              <a:t>‹N°›</a:t>
            </a:fld>
            <a:endParaRPr lang="fr-FR"/>
          </a:p>
        </p:txBody>
      </p:sp>
    </p:spTree>
    <p:extLst>
      <p:ext uri="{BB962C8B-B14F-4D97-AF65-F5344CB8AC3E}">
        <p14:creationId xmlns:p14="http://schemas.microsoft.com/office/powerpoint/2010/main" val="20084095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Good morning everyone. Today I'll present my research on developing an intelligent pest detection system for rice cultivation, called </a:t>
            </a:r>
            <a:r>
              <a:rPr lang="en-US" dirty="0" err="1"/>
              <a:t>InsectDetect</a:t>
            </a:r>
            <a:r>
              <a:rPr lang="en-US" dirty="0"/>
              <a:t> Pro. This work represents the development of a harmful insect classification and alert system for rice fields using advanced image processing and AI techniques. This research was conducted during my internship at Danang University of Science and Technology in collaboration with Polytech Marseille. The project addresses a critical challenge in global agriculture - the need for early, accurate pest detection to protect rice crops. </a:t>
            </a:r>
            <a:endParaRPr lang="fr-FR" dirty="0"/>
          </a:p>
        </p:txBody>
      </p:sp>
      <p:sp>
        <p:nvSpPr>
          <p:cNvPr id="4" name="Espace réservé du numéro de diapositive 3"/>
          <p:cNvSpPr>
            <a:spLocks noGrp="1"/>
          </p:cNvSpPr>
          <p:nvPr>
            <p:ph type="sldNum" sz="quarter" idx="5"/>
          </p:nvPr>
        </p:nvSpPr>
        <p:spPr/>
        <p:txBody>
          <a:bodyPr/>
          <a:lstStyle/>
          <a:p>
            <a:fld id="{9695BAAE-5AC8-4386-9110-7F3375BF5B23}" type="slidenum">
              <a:rPr lang="fr-FR" smtClean="0"/>
              <a:t>1</a:t>
            </a:fld>
            <a:endParaRPr lang="fr-FR"/>
          </a:p>
        </p:txBody>
      </p:sp>
    </p:spTree>
    <p:extLst>
      <p:ext uri="{BB962C8B-B14F-4D97-AF65-F5344CB8AC3E}">
        <p14:creationId xmlns:p14="http://schemas.microsoft.com/office/powerpoint/2010/main" val="21452654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Like any real-world system, </a:t>
            </a:r>
            <a:r>
              <a:rPr lang="en-US" dirty="0" err="1"/>
              <a:t>InsectDetect</a:t>
            </a:r>
            <a:r>
              <a:rPr lang="en-US" dirty="0"/>
              <a:t> Pro faces several implementation challenges that we've worked to address. Network dependency is our primary constraint. The system requires wireless connectivity for image transmission, which can be limited in remote agricultural areas. Our buffering mechanism helps mitigate short-term connectivity issues, but extended network outages do result in delayed pest detection. Environmental factors affect detection accuracy. Varying lighting conditions throughout the day, weather effects like rain or fog, and seasonal changes in vegetation can impact the AI model's performance. Our training data may not fully represent all possible field conditions. Power management requires attention for continuous operation. While the ESP32-CAM is relatively </a:t>
            </a:r>
            <a:r>
              <a:rPr lang="en-US" dirty="0" err="1"/>
              <a:t>lowpower</a:t>
            </a:r>
            <a:r>
              <a:rPr lang="en-US" dirty="0"/>
              <a:t>, continuous operation in remote locations requires reliable power sources - typically solar panels with battery backup. Model accuracy, while good, isn't perfect. The 66 percent accuracy rate means some pests may be missed or misclassified. However, this still represents a significant improvement over manual inspection consistency. We've designed the system with these limitations in mind, implementing robust error handling, retry mechanisms, and graceful degradation when network or power issues occur.</a:t>
            </a:r>
            <a:endParaRPr lang="fr-FR" dirty="0"/>
          </a:p>
        </p:txBody>
      </p:sp>
      <p:sp>
        <p:nvSpPr>
          <p:cNvPr id="4" name="Espace réservé du numéro de diapositive 3"/>
          <p:cNvSpPr>
            <a:spLocks noGrp="1"/>
          </p:cNvSpPr>
          <p:nvPr>
            <p:ph type="sldNum" sz="quarter" idx="5"/>
          </p:nvPr>
        </p:nvSpPr>
        <p:spPr/>
        <p:txBody>
          <a:bodyPr/>
          <a:lstStyle/>
          <a:p>
            <a:fld id="{9695BAAE-5AC8-4386-9110-7F3375BF5B23}" type="slidenum">
              <a:rPr lang="fr-FR" smtClean="0"/>
              <a:t>10</a:t>
            </a:fld>
            <a:endParaRPr lang="fr-FR"/>
          </a:p>
        </p:txBody>
      </p:sp>
    </p:spTree>
    <p:extLst>
      <p:ext uri="{BB962C8B-B14F-4D97-AF65-F5344CB8AC3E}">
        <p14:creationId xmlns:p14="http://schemas.microsoft.com/office/powerpoint/2010/main" val="23007301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We have several exciting enhancement directions planned for future development. Model compression techniques like quantization and pruning could enable on-device inference, reducing network dependency and improving response times. This would allow the ESP32-CAM to perform basic detection locally, only transmitting alerts rather than full images. Multi-spectral imaging integration could improve detection accuracy under challenging lighting conditions. Near-infrared or thermal imaging capabilities would provide additional identification features beyond visible light. Weather data integration represents a significant opportunity. By incorporating local weather conditions and forecasting, we could improve prediction accuracy and enable proactive pest management recommendations based on conditions that favor pest activity. Mobile application development would improve accessibility, allowing farmers to receive push notifications and manage their systems directly from smartphones. System expansion to support multiple crop types would increase economic viability and applicability across different agricultural contexts. Integration with automated intervention systems could enable closed-loop pest management, where detection automatically triggers targeted treatment applications.</a:t>
            </a:r>
            <a:endParaRPr lang="fr-FR" dirty="0"/>
          </a:p>
        </p:txBody>
      </p:sp>
      <p:sp>
        <p:nvSpPr>
          <p:cNvPr id="4" name="Espace réservé du numéro de diapositive 3"/>
          <p:cNvSpPr>
            <a:spLocks noGrp="1"/>
          </p:cNvSpPr>
          <p:nvPr>
            <p:ph type="sldNum" sz="quarter" idx="5"/>
          </p:nvPr>
        </p:nvSpPr>
        <p:spPr/>
        <p:txBody>
          <a:bodyPr/>
          <a:lstStyle/>
          <a:p>
            <a:fld id="{9695BAAE-5AC8-4386-9110-7F3375BF5B23}" type="slidenum">
              <a:rPr lang="fr-FR" smtClean="0"/>
              <a:t>11</a:t>
            </a:fld>
            <a:endParaRPr lang="fr-FR"/>
          </a:p>
        </p:txBody>
      </p:sp>
    </p:spTree>
    <p:extLst>
      <p:ext uri="{BB962C8B-B14F-4D97-AF65-F5344CB8AC3E}">
        <p14:creationId xmlns:p14="http://schemas.microsoft.com/office/powerpoint/2010/main" val="8111132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752BD3-D9D3-20BF-59E9-6741EC03008B}"/>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F234C5A5-22B1-7AEA-DFF9-B2A62668FC25}"/>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78F366C0-8E4C-535D-2F69-1705953DD315}"/>
              </a:ext>
            </a:extLst>
          </p:cNvPr>
          <p:cNvSpPr>
            <a:spLocks noGrp="1"/>
          </p:cNvSpPr>
          <p:nvPr>
            <p:ph type="body" idx="1"/>
          </p:nvPr>
        </p:nvSpPr>
        <p:spPr/>
        <p:txBody>
          <a:bodyPr/>
          <a:lstStyle/>
          <a:p>
            <a:r>
              <a:rPr lang="en-US" dirty="0"/>
              <a:t>We have several exciting enhancement directions planned for future development. Model compression techniques like quantization and pruning could enable on-device inference, reducing network dependency and improving response times. This would allow the ESP32-CAM to perform basic detection locally, only transmitting alerts rather than full images. Multi-spectral imaging integration could improve detection accuracy under challenging lighting conditions. Near-infrared or thermal imaging capabilities would provide additional identification features beyond visible light. Weather data integration represents a significant opportunity. By incorporating local weather conditions and forecasting, we could improve prediction accuracy and enable proactive pest management recommendations based on conditions that favor pest activity. Mobile application development would improve accessibility, allowing farmers to receive push notifications and manage their systems directly from smartphones. System expansion to support multiple crop types would increase economic viability and applicability across different agricultural contexts. Integration with automated intervention systems could enable closed-loop pest management, where detection automatically triggers targeted treatment applications.</a:t>
            </a:r>
            <a:endParaRPr lang="fr-FR" dirty="0"/>
          </a:p>
        </p:txBody>
      </p:sp>
      <p:sp>
        <p:nvSpPr>
          <p:cNvPr id="4" name="Espace réservé du numéro de diapositive 3">
            <a:extLst>
              <a:ext uri="{FF2B5EF4-FFF2-40B4-BE49-F238E27FC236}">
                <a16:creationId xmlns:a16="http://schemas.microsoft.com/office/drawing/2014/main" id="{ECD922C9-ED64-9CD9-F666-B8AB41BD8402}"/>
              </a:ext>
            </a:extLst>
          </p:cNvPr>
          <p:cNvSpPr>
            <a:spLocks noGrp="1"/>
          </p:cNvSpPr>
          <p:nvPr>
            <p:ph type="sldNum" sz="quarter" idx="5"/>
          </p:nvPr>
        </p:nvSpPr>
        <p:spPr/>
        <p:txBody>
          <a:bodyPr/>
          <a:lstStyle/>
          <a:p>
            <a:fld id="{9695BAAE-5AC8-4386-9110-7F3375BF5B23}" type="slidenum">
              <a:rPr lang="fr-FR" smtClean="0"/>
              <a:t>12</a:t>
            </a:fld>
            <a:endParaRPr lang="fr-FR"/>
          </a:p>
        </p:txBody>
      </p:sp>
    </p:spTree>
    <p:extLst>
      <p:ext uri="{BB962C8B-B14F-4D97-AF65-F5344CB8AC3E}">
        <p14:creationId xmlns:p14="http://schemas.microsoft.com/office/powerpoint/2010/main" val="29422834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D7679D-058E-2D99-1BB5-92110C0D31C6}"/>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B2F53993-6A3D-8B9D-B68D-A79FD1B074BA}"/>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5CD6DE36-B7F8-18BE-BA2B-0B673DBFFDC2}"/>
              </a:ext>
            </a:extLst>
          </p:cNvPr>
          <p:cNvSpPr>
            <a:spLocks noGrp="1"/>
          </p:cNvSpPr>
          <p:nvPr>
            <p:ph type="body" idx="1"/>
          </p:nvPr>
        </p:nvSpPr>
        <p:spPr/>
        <p:txBody>
          <a:bodyPr/>
          <a:lstStyle/>
          <a:p>
            <a:r>
              <a:rPr lang="en-US" dirty="0"/>
              <a:t>We have several exciting enhancement directions planned for future development. Model compression techniques like quantization and pruning could enable on-device inference, reducing network dependency and improving response times. This would allow the ESP32-CAM to perform basic detection locally, only transmitting alerts rather than full images. Multi-spectral imaging integration could improve detection accuracy under challenging lighting conditions. Near-infrared or thermal imaging capabilities would provide additional identification features beyond visible light. Weather data integration represents a significant opportunity. By incorporating local weather conditions and forecasting, we could improve prediction accuracy and enable proactive pest management recommendations based on conditions that favor pest activity. Mobile application development would improve accessibility, allowing farmers to receive push notifications and manage their systems directly from smartphones. System expansion to support multiple crop types would increase economic viability and applicability across different agricultural contexts. Integration with automated intervention systems could enable closed-loop pest management, where detection automatically triggers targeted treatment applications.</a:t>
            </a:r>
            <a:endParaRPr lang="fr-FR" dirty="0"/>
          </a:p>
        </p:txBody>
      </p:sp>
      <p:sp>
        <p:nvSpPr>
          <p:cNvPr id="4" name="Espace réservé du numéro de diapositive 3">
            <a:extLst>
              <a:ext uri="{FF2B5EF4-FFF2-40B4-BE49-F238E27FC236}">
                <a16:creationId xmlns:a16="http://schemas.microsoft.com/office/drawing/2014/main" id="{A62F18B1-E737-7892-CBEB-08D8260CE71E}"/>
              </a:ext>
            </a:extLst>
          </p:cNvPr>
          <p:cNvSpPr>
            <a:spLocks noGrp="1"/>
          </p:cNvSpPr>
          <p:nvPr>
            <p:ph type="sldNum" sz="quarter" idx="5"/>
          </p:nvPr>
        </p:nvSpPr>
        <p:spPr/>
        <p:txBody>
          <a:bodyPr/>
          <a:lstStyle/>
          <a:p>
            <a:fld id="{9695BAAE-5AC8-4386-9110-7F3375BF5B23}" type="slidenum">
              <a:rPr lang="fr-FR" smtClean="0"/>
              <a:t>13</a:t>
            </a:fld>
            <a:endParaRPr lang="fr-FR"/>
          </a:p>
        </p:txBody>
      </p:sp>
    </p:spTree>
    <p:extLst>
      <p:ext uri="{BB962C8B-B14F-4D97-AF65-F5344CB8AC3E}">
        <p14:creationId xmlns:p14="http://schemas.microsoft.com/office/powerpoint/2010/main" val="38010644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Thank you for your attention. I'd like to acknowledge the invaluable guidance of my supervisor Van Lic Tran and the support of Danang University of Science and Technology and Polytech Marseille. I also want to recognize the open-source community, particularly the developers of </a:t>
            </a:r>
            <a:r>
              <a:rPr lang="en-US" dirty="0" err="1"/>
              <a:t>Ultralytics</a:t>
            </a:r>
            <a:r>
              <a:rPr lang="en-US" dirty="0"/>
              <a:t> YOLO, Flask, and the ESP-IDF framework, whose tools made this implementation possible. The research demonstrates that practical, impactful agricultural AI solutions can be developed using accessible technologies and open-source tools. I'm happy to answer any questions you may have about the technical implementation, performance results, deployment considerations, or potential applications of this system. </a:t>
            </a:r>
            <a:endParaRPr lang="fr-FR" dirty="0"/>
          </a:p>
        </p:txBody>
      </p:sp>
      <p:sp>
        <p:nvSpPr>
          <p:cNvPr id="4" name="Espace réservé du numéro de diapositive 3"/>
          <p:cNvSpPr>
            <a:spLocks noGrp="1"/>
          </p:cNvSpPr>
          <p:nvPr>
            <p:ph type="sldNum" sz="quarter" idx="5"/>
          </p:nvPr>
        </p:nvSpPr>
        <p:spPr/>
        <p:txBody>
          <a:bodyPr/>
          <a:lstStyle/>
          <a:p>
            <a:fld id="{9695BAAE-5AC8-4386-9110-7F3375BF5B23}" type="slidenum">
              <a:rPr lang="fr-FR" smtClean="0"/>
              <a:t>14</a:t>
            </a:fld>
            <a:endParaRPr lang="fr-FR"/>
          </a:p>
        </p:txBody>
      </p:sp>
    </p:spTree>
    <p:extLst>
      <p:ext uri="{BB962C8B-B14F-4D97-AF65-F5344CB8AC3E}">
        <p14:creationId xmlns:p14="http://schemas.microsoft.com/office/powerpoint/2010/main" val="3571802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Rice is fundamental to global food security, serving as a staple food for over half the world's population. With the global population projected to reach 9.7 billion by 2050, maintaining and improving rice production efficiency is critically important. However, rice cultivation faces significant threats from pest infestations. Current data shows that pest damage can cause yield losses of 20 to 40 percent in severe cases - this represents billions of dollars in economic losses annually. The traditional approach relies on manual inspection by farmers or agricultural experts. This method has several critical flaws: it's extremely labor-intensive, time-consuming, and inconsistent due to human factors like experience level and subjective judgment. Most importantly, manual inspection often results in delayed detection, meaning by the time pests are identified, significant crop damage has already occurred. We needed a solution that could provide early, automated, and accurate pest detection.</a:t>
            </a:r>
            <a:endParaRPr lang="fr-FR" dirty="0"/>
          </a:p>
        </p:txBody>
      </p:sp>
      <p:sp>
        <p:nvSpPr>
          <p:cNvPr id="4" name="Espace réservé du numéro de diapositive 3"/>
          <p:cNvSpPr>
            <a:spLocks noGrp="1"/>
          </p:cNvSpPr>
          <p:nvPr>
            <p:ph type="sldNum" sz="quarter" idx="5"/>
          </p:nvPr>
        </p:nvSpPr>
        <p:spPr/>
        <p:txBody>
          <a:bodyPr/>
          <a:lstStyle/>
          <a:p>
            <a:fld id="{9695BAAE-5AC8-4386-9110-7F3375BF5B23}" type="slidenum">
              <a:rPr lang="fr-FR" smtClean="0"/>
              <a:t>2</a:t>
            </a:fld>
            <a:endParaRPr lang="fr-FR"/>
          </a:p>
        </p:txBody>
      </p:sp>
    </p:spTree>
    <p:extLst>
      <p:ext uri="{BB962C8B-B14F-4D97-AF65-F5344CB8AC3E}">
        <p14:creationId xmlns:p14="http://schemas.microsoft.com/office/powerpoint/2010/main" val="5353702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Our research aimed to address these challenges through four key objectives: First, develop a cost-effective automated pest detection system that farmers in developing regions could actually afford and deploy. Second, enable early warning capabilities that would allow farmers to intervene before significant crop damage occurs. Third, integrate Internet of Things technology with artificial intelligence to create a real-time monitoring solution. Finally, create a scalable system that could be easily expanded across multiple fields and adapted for different agricultural contexts. The goal was not just to create a technical proof-of-concept, but a practical system that could make a real difference for rice farmers. </a:t>
            </a:r>
            <a:endParaRPr lang="fr-FR" dirty="0"/>
          </a:p>
        </p:txBody>
      </p:sp>
      <p:sp>
        <p:nvSpPr>
          <p:cNvPr id="4" name="Espace réservé du numéro de diapositive 3"/>
          <p:cNvSpPr>
            <a:spLocks noGrp="1"/>
          </p:cNvSpPr>
          <p:nvPr>
            <p:ph type="sldNum" sz="quarter" idx="5"/>
          </p:nvPr>
        </p:nvSpPr>
        <p:spPr/>
        <p:txBody>
          <a:bodyPr/>
          <a:lstStyle/>
          <a:p>
            <a:fld id="{9695BAAE-5AC8-4386-9110-7F3375BF5B23}" type="slidenum">
              <a:rPr lang="fr-FR" smtClean="0"/>
              <a:t>3</a:t>
            </a:fld>
            <a:endParaRPr lang="fr-FR"/>
          </a:p>
        </p:txBody>
      </p:sp>
    </p:spTree>
    <p:extLst>
      <p:ext uri="{BB962C8B-B14F-4D97-AF65-F5344CB8AC3E}">
        <p14:creationId xmlns:p14="http://schemas.microsoft.com/office/powerpoint/2010/main" val="38696258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Our solution employs a hybrid edge-cloud architecture designed to balance computational efficiency, reliability, and practical deployment considerations. The system consists of three primary components: First, field-deployed ESP32-CAM modules that serve as our sensing units. These capture high-resolution images of the rice field environment at regular intervals. Second, a centralized Flask server that runs our YOLOv11s deep learning model for pest detection and classification. This server processes all incoming images and performs the complex AI analysis. Third, a web-based dashboard that provides farmers with real-time monitoring capabilities and analytics. Initially, we considered deploying the AI model directly on the ESP32 devices for on-device inference. However, preliminary testing revealed significant limitations in computational capacity and memory constraints when running complex architectures like YOLO variants. The hybrid approach gives us the benefits of distributed edge sensing while leveraging centralized processing power for higher accuracy results. The ESP32-CAM modules capture field images and transmit them wirelessly to the server, where our trained model analyzes them and returns actionable insights to farmers through the web interface. </a:t>
            </a:r>
            <a:endParaRPr lang="fr-FR" dirty="0"/>
          </a:p>
        </p:txBody>
      </p:sp>
      <p:sp>
        <p:nvSpPr>
          <p:cNvPr id="4" name="Espace réservé du numéro de diapositive 3"/>
          <p:cNvSpPr>
            <a:spLocks noGrp="1"/>
          </p:cNvSpPr>
          <p:nvPr>
            <p:ph type="sldNum" sz="quarter" idx="5"/>
          </p:nvPr>
        </p:nvSpPr>
        <p:spPr/>
        <p:txBody>
          <a:bodyPr/>
          <a:lstStyle/>
          <a:p>
            <a:fld id="{9695BAAE-5AC8-4386-9110-7F3375BF5B23}" type="slidenum">
              <a:rPr lang="fr-FR" smtClean="0"/>
              <a:t>4</a:t>
            </a:fld>
            <a:endParaRPr lang="fr-FR"/>
          </a:p>
        </p:txBody>
      </p:sp>
    </p:spTree>
    <p:extLst>
      <p:ext uri="{BB962C8B-B14F-4D97-AF65-F5344CB8AC3E}">
        <p14:creationId xmlns:p14="http://schemas.microsoft.com/office/powerpoint/2010/main" val="29182181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For pest detection and classification, we selected YOLOv11s - the latest version of the You Only Look Once architecture. YOLO models are particularly well-suited for this application because they provide an optimal balance between detection accuracy and processing speed. Our model was trained using the PEST24 dataset, which contains 25,000 pre-labeled images across 24 classes of agricultural insects. This dataset was developed in China and shares a relatively common insect population with Vietnam, making it highly relevant for our deployment context. We used transfer learning, initializing our model with weights pre-trained on the COCO dataset, then finetuning on the PEST24 agricultural data. Training was conducted over 100 epochs with early stopping, using </a:t>
            </a:r>
            <a:r>
              <a:rPr lang="en-US" dirty="0" err="1"/>
              <a:t>AdamW</a:t>
            </a:r>
            <a:r>
              <a:rPr lang="en-US" dirty="0"/>
              <a:t> optimization and cosine learning rate scheduling. A crucial innovation in our system is the three-tier classification approach. Rather than simply detecting insects, our system categorizes them based on their threat level to rice crops. We have harmful insects like rice planthoppers and leaf rollers that require immediate intervention, caution-level insects like various tiger species that warrant monitoring, and safe insects like geckos that are actually beneficial to the agricultural ecosystem. This classification system transforms raw detection data into actionable intelligence for farmers.</a:t>
            </a:r>
            <a:endParaRPr lang="fr-FR" dirty="0"/>
          </a:p>
        </p:txBody>
      </p:sp>
      <p:sp>
        <p:nvSpPr>
          <p:cNvPr id="4" name="Espace réservé du numéro de diapositive 3"/>
          <p:cNvSpPr>
            <a:spLocks noGrp="1"/>
          </p:cNvSpPr>
          <p:nvPr>
            <p:ph type="sldNum" sz="quarter" idx="5"/>
          </p:nvPr>
        </p:nvSpPr>
        <p:spPr/>
        <p:txBody>
          <a:bodyPr/>
          <a:lstStyle/>
          <a:p>
            <a:fld id="{9695BAAE-5AC8-4386-9110-7F3375BF5B23}" type="slidenum">
              <a:rPr lang="fr-FR" smtClean="0"/>
              <a:t>5</a:t>
            </a:fld>
            <a:endParaRPr lang="fr-FR"/>
          </a:p>
        </p:txBody>
      </p:sp>
    </p:spTree>
    <p:extLst>
      <p:ext uri="{BB962C8B-B14F-4D97-AF65-F5344CB8AC3E}">
        <p14:creationId xmlns:p14="http://schemas.microsoft.com/office/powerpoint/2010/main" val="12686421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Our classification system organizes detected insects into three risk-based categories, each color-coded for immediate visual recognition. The harmful category includes 18 species of insects that pose direct threats to rice crops. These include rice planthoppers, rice leaf rollers, stem borers, and armyworms. When these insects are detected, the system generates red alerts indicating immediate intervention may be necessary. The caution category contains 5 species like yellow tigers and land tigers. These insects may cause crop damage under certain conditions but don't require immediate action. They generate yellow alerts for monitoring. The safe category currently includes beneficial species like little geckos, which actually help control harmful insects. These generate green indicators. This categorization is crucial for practical implementation. Instead of overwhelming farmers with generic "insect detected" alerts, our system provides specific guidance on the level of concern and appropriate response. This helps farmers prioritize their time and resources, focusing intervention efforts where they're most needed while avoiding unnecessary pesticide applications for harmless or beneficial species. The color-coded system makes the information immediately actionable, even for farmers who may not be familiar with specific insect species names. </a:t>
            </a:r>
            <a:endParaRPr lang="fr-FR" dirty="0"/>
          </a:p>
        </p:txBody>
      </p:sp>
      <p:sp>
        <p:nvSpPr>
          <p:cNvPr id="4" name="Espace réservé du numéro de diapositive 3"/>
          <p:cNvSpPr>
            <a:spLocks noGrp="1"/>
          </p:cNvSpPr>
          <p:nvPr>
            <p:ph type="sldNum" sz="quarter" idx="5"/>
          </p:nvPr>
        </p:nvSpPr>
        <p:spPr/>
        <p:txBody>
          <a:bodyPr/>
          <a:lstStyle/>
          <a:p>
            <a:fld id="{9695BAAE-5AC8-4386-9110-7F3375BF5B23}" type="slidenum">
              <a:rPr lang="fr-FR" smtClean="0"/>
              <a:t>6</a:t>
            </a:fld>
            <a:endParaRPr lang="fr-FR"/>
          </a:p>
        </p:txBody>
      </p:sp>
    </p:spTree>
    <p:extLst>
      <p:ext uri="{BB962C8B-B14F-4D97-AF65-F5344CB8AC3E}">
        <p14:creationId xmlns:p14="http://schemas.microsoft.com/office/powerpoint/2010/main" val="38666649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The web dashboard serves as the primary interface between our AI system and farmers. It's designed to be intuitive and accessible, with full mobile responsiveness for field use. The main dashboard displays real-time image feeds from deployed cameras, showing both the original captured images and analysis results with color-coded bounding boxes around detected insects. Each detection includes the species name, confidence level, and risk category. The analytics section provides interactive charts showing detection trends over time, species distribution, and risk level summaries. This historical data helps farmers understand pest population dynamics and make informed decisions about treatment timing. Device management features allow farmers to remotely control their ESP32-CAM units - they can start or stop image capture, adjust capture intervals, and monitor device status and connectivity. The system implements WebSocket connections for real-time updates, meaning new detections appear on the dashboard immediately without requiring page refreshes. Automated alerts are generated based on detection categories, with different notification styles for harmful, caution, and safe species. The interface is designed to work reliably on mobile devices, recognizing that farmers often access the system while actually in the field.</a:t>
            </a:r>
            <a:endParaRPr lang="fr-FR" dirty="0"/>
          </a:p>
        </p:txBody>
      </p:sp>
      <p:sp>
        <p:nvSpPr>
          <p:cNvPr id="4" name="Espace réservé du numéro de diapositive 3"/>
          <p:cNvSpPr>
            <a:spLocks noGrp="1"/>
          </p:cNvSpPr>
          <p:nvPr>
            <p:ph type="sldNum" sz="quarter" idx="5"/>
          </p:nvPr>
        </p:nvSpPr>
        <p:spPr/>
        <p:txBody>
          <a:bodyPr/>
          <a:lstStyle/>
          <a:p>
            <a:fld id="{9695BAAE-5AC8-4386-9110-7F3375BF5B23}" type="slidenum">
              <a:rPr lang="fr-FR" smtClean="0"/>
              <a:t>7</a:t>
            </a:fld>
            <a:endParaRPr lang="fr-FR"/>
          </a:p>
        </p:txBody>
      </p:sp>
    </p:spTree>
    <p:extLst>
      <p:ext uri="{BB962C8B-B14F-4D97-AF65-F5344CB8AC3E}">
        <p14:creationId xmlns:p14="http://schemas.microsoft.com/office/powerpoint/2010/main" val="6925235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Our system demonstrated strong performance across multiple evaluation metrics. The trained YOLOv11s model achieved a mean Average Precision at </a:t>
            </a:r>
            <a:r>
              <a:rPr lang="en-US" dirty="0" err="1"/>
              <a:t>IoU</a:t>
            </a:r>
            <a:r>
              <a:rPr lang="en-US" dirty="0"/>
              <a:t> 0.5 of 0.661 - that's 66.1 percent accuracy in detection tasks. The precision score of 0.663 indicates that when our system identifies an insect, it's correct about 66 percent of the time. The recall score of 0.643 means we successfully detect about 64 percent of insects present in images. The F1-score of 0.653 represents the harmonic mean of precision and recall, showing balanced performance. From a computational perspective, our system processes images with an average inference time of just 45 milliseconds per image. The compressed model size is 18.7 megabytes, making it suitable for deployment on standard server hardware. These results validate our hybrid architecture approach - by leveraging server-side processing, we achieve accuracy levels that would be impossible with on-device inference, while maintaining fast enough processing speeds for practical real-time monitoring. The system operated reliably across varying environmental conditions including different lighting situations, weather patterns, and seasonal changes. </a:t>
            </a:r>
            <a:endParaRPr lang="fr-FR" dirty="0"/>
          </a:p>
        </p:txBody>
      </p:sp>
      <p:sp>
        <p:nvSpPr>
          <p:cNvPr id="4" name="Espace réservé du numéro de diapositive 3"/>
          <p:cNvSpPr>
            <a:spLocks noGrp="1"/>
          </p:cNvSpPr>
          <p:nvPr>
            <p:ph type="sldNum" sz="quarter" idx="5"/>
          </p:nvPr>
        </p:nvSpPr>
        <p:spPr/>
        <p:txBody>
          <a:bodyPr/>
          <a:lstStyle/>
          <a:p>
            <a:fld id="{9695BAAE-5AC8-4386-9110-7F3375BF5B23}" type="slidenum">
              <a:rPr lang="fr-FR" smtClean="0"/>
              <a:t>8</a:t>
            </a:fld>
            <a:endParaRPr lang="fr-FR"/>
          </a:p>
        </p:txBody>
      </p:sp>
    </p:spTree>
    <p:extLst>
      <p:ext uri="{BB962C8B-B14F-4D97-AF65-F5344CB8AC3E}">
        <p14:creationId xmlns:p14="http://schemas.microsoft.com/office/powerpoint/2010/main" val="17447786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When compared to existing pest monitoring approaches, </a:t>
            </a:r>
            <a:r>
              <a:rPr lang="en-US" dirty="0" err="1"/>
              <a:t>InsectDetect</a:t>
            </a:r>
            <a:r>
              <a:rPr lang="en-US" dirty="0"/>
              <a:t> Pro offers several significant advantages. Traditional manual inspection provides medium accuracy at high labor costs with limited scalability and no real-time capability. Pheromone traps, while commonly used, offer low accuracy, medium cost, medium scalability, but again no real-time detection. Commercial IoT solutions do exist and can provide high accuracy with real-time capabilities, but they typically cost significantly more than our system and have medium scalability due to high per-unit costs. Our </a:t>
            </a:r>
            <a:r>
              <a:rPr lang="en-US" dirty="0" err="1"/>
              <a:t>InsectDetect</a:t>
            </a:r>
            <a:r>
              <a:rPr lang="en-US" dirty="0"/>
              <a:t> Pro system achieves high accuracy comparable to commercial solutions while maintaining low deployment costs and high scalability. The real-time detection capability gives farmers the early warning they need to make timely interventions. The key differentiator is cost-effectiveness. By using ESP32-CAM modules and open-source software components, we've created a solution that provides enterprise-level functionality at a fraction of the cost of commercial alternatives. The modular, distributed architecture means farmers can start with a single unit and expand their monitoring network as needed. The system scales linearly - adding more cameras simply means more coverage without requiring infrastructure changes. This combination of high performance, low cost, and scalability makes the system particularly suitable for smallholder farmers in developing regions who have been underserved by existing commercial solutions.</a:t>
            </a:r>
            <a:endParaRPr lang="fr-FR" dirty="0"/>
          </a:p>
        </p:txBody>
      </p:sp>
      <p:sp>
        <p:nvSpPr>
          <p:cNvPr id="4" name="Espace réservé du numéro de diapositive 3"/>
          <p:cNvSpPr>
            <a:spLocks noGrp="1"/>
          </p:cNvSpPr>
          <p:nvPr>
            <p:ph type="sldNum" sz="quarter" idx="5"/>
          </p:nvPr>
        </p:nvSpPr>
        <p:spPr/>
        <p:txBody>
          <a:bodyPr/>
          <a:lstStyle/>
          <a:p>
            <a:fld id="{9695BAAE-5AC8-4386-9110-7F3375BF5B23}" type="slidenum">
              <a:rPr lang="fr-FR" smtClean="0"/>
              <a:t>9</a:t>
            </a:fld>
            <a:endParaRPr lang="fr-FR"/>
          </a:p>
        </p:txBody>
      </p:sp>
    </p:spTree>
    <p:extLst>
      <p:ext uri="{BB962C8B-B14F-4D97-AF65-F5344CB8AC3E}">
        <p14:creationId xmlns:p14="http://schemas.microsoft.com/office/powerpoint/2010/main" val="9041696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E5D4CBB4-56E9-47FA-884D-1CCFA34BBD1C}" type="datetime1">
              <a:rPr lang="en-US" smtClean="0"/>
              <a:t>10/24/2025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‹N°›</a:t>
            </a:fld>
            <a:endParaRPr lang="en-US"/>
          </a:p>
        </p:txBody>
      </p:sp>
    </p:spTree>
    <p:extLst>
      <p:ext uri="{BB962C8B-B14F-4D97-AF65-F5344CB8AC3E}">
        <p14:creationId xmlns:p14="http://schemas.microsoft.com/office/powerpoint/2010/main" val="31680755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50C269A-95ED-416C-92AC-C851CD2312C4}" type="datetime1">
              <a:rPr lang="en-US" smtClean="0"/>
              <a:t>10/24/2025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‹N°›</a:t>
            </a:fld>
            <a:endParaRPr lang="en-US"/>
          </a:p>
        </p:txBody>
      </p:sp>
    </p:spTree>
    <p:extLst>
      <p:ext uri="{BB962C8B-B14F-4D97-AF65-F5344CB8AC3E}">
        <p14:creationId xmlns:p14="http://schemas.microsoft.com/office/powerpoint/2010/main" val="29109279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FB9FCA0-A1B3-424E-AED6-0AAC7992AE59}" type="datetime1">
              <a:rPr lang="en-US" smtClean="0"/>
              <a:t>10/24/2025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‹N°›</a:t>
            </a:fld>
            <a:endParaRPr lang="en-US"/>
          </a:p>
        </p:txBody>
      </p:sp>
    </p:spTree>
    <p:extLst>
      <p:ext uri="{BB962C8B-B14F-4D97-AF65-F5344CB8AC3E}">
        <p14:creationId xmlns:p14="http://schemas.microsoft.com/office/powerpoint/2010/main" val="3612223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ED62796-F229-48C6-88B8-C75A73ED5A02}" type="datetime1">
              <a:rPr lang="en-US" smtClean="0"/>
              <a:t>10/24/2025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‹N°›</a:t>
            </a:fld>
            <a:endParaRPr lang="en-US"/>
          </a:p>
        </p:txBody>
      </p:sp>
    </p:spTree>
    <p:extLst>
      <p:ext uri="{BB962C8B-B14F-4D97-AF65-F5344CB8AC3E}">
        <p14:creationId xmlns:p14="http://schemas.microsoft.com/office/powerpoint/2010/main" val="26143142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2543ADE-366C-4600-AD57-AE7F1011D80E}" type="datetime1">
              <a:rPr lang="en-US" smtClean="0"/>
              <a:t>10/24/2025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‹N°›</a:t>
            </a:fld>
            <a:endParaRPr lang="en-US"/>
          </a:p>
        </p:txBody>
      </p:sp>
    </p:spTree>
    <p:extLst>
      <p:ext uri="{BB962C8B-B14F-4D97-AF65-F5344CB8AC3E}">
        <p14:creationId xmlns:p14="http://schemas.microsoft.com/office/powerpoint/2010/main" val="9606483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E08AAB5-C2DC-4FC2-93D5-C8CF2F18F1CA}" type="datetime1">
              <a:rPr lang="en-US" smtClean="0"/>
              <a:t>10/24/2025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‹N°›</a:t>
            </a:fld>
            <a:endParaRPr lang="en-US"/>
          </a:p>
        </p:txBody>
      </p:sp>
    </p:spTree>
    <p:extLst>
      <p:ext uri="{BB962C8B-B14F-4D97-AF65-F5344CB8AC3E}">
        <p14:creationId xmlns:p14="http://schemas.microsoft.com/office/powerpoint/2010/main" val="2782244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0502DBF-9636-42CD-9E69-053DAC78ABC0}" type="datetime1">
              <a:rPr lang="en-US" smtClean="0"/>
              <a:t>10/24/2025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‹N°›</a:t>
            </a:fld>
            <a:endParaRPr lang="en-US"/>
          </a:p>
        </p:txBody>
      </p:sp>
    </p:spTree>
    <p:extLst>
      <p:ext uri="{BB962C8B-B14F-4D97-AF65-F5344CB8AC3E}">
        <p14:creationId xmlns:p14="http://schemas.microsoft.com/office/powerpoint/2010/main" val="9901587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1FCC658-8FA7-4246-B3F8-BC37E5CBC248}" type="datetime1">
              <a:rPr lang="en-US" smtClean="0"/>
              <a:t>10/24/2025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‹N°›</a:t>
            </a:fld>
            <a:endParaRPr lang="en-US"/>
          </a:p>
        </p:txBody>
      </p:sp>
    </p:spTree>
    <p:extLst>
      <p:ext uri="{BB962C8B-B14F-4D97-AF65-F5344CB8AC3E}">
        <p14:creationId xmlns:p14="http://schemas.microsoft.com/office/powerpoint/2010/main" val="7270277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19F57C-CAD1-4BC7-94FB-E78EC2B2BB03}" type="datetime1">
              <a:rPr lang="en-US" smtClean="0"/>
              <a:t>10/24/2025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FF6DA9-008F-8B48-92A6-B652298478BF}" type="slidenum">
              <a:rPr lang="en-US" smtClean="0"/>
              <a:t>‹N°›</a:t>
            </a:fld>
            <a:endParaRPr lang="en-US"/>
          </a:p>
        </p:txBody>
      </p:sp>
    </p:spTree>
    <p:extLst>
      <p:ext uri="{BB962C8B-B14F-4D97-AF65-F5344CB8AC3E}">
        <p14:creationId xmlns:p14="http://schemas.microsoft.com/office/powerpoint/2010/main" val="12129998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528CBEB-FB24-42D6-B25B-EAACC6630199}" type="datetime1">
              <a:rPr lang="en-US" smtClean="0"/>
              <a:t>10/24/2025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‹N°›</a:t>
            </a:fld>
            <a:endParaRPr lang="en-US"/>
          </a:p>
        </p:txBody>
      </p:sp>
    </p:spTree>
    <p:extLst>
      <p:ext uri="{BB962C8B-B14F-4D97-AF65-F5344CB8AC3E}">
        <p14:creationId xmlns:p14="http://schemas.microsoft.com/office/powerpoint/2010/main" val="18407265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4191AF4-8E81-49AD-B4EB-513F5023C924}" type="datetime1">
              <a:rPr lang="en-US" smtClean="0"/>
              <a:t>10/24/2025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‹N°›</a:t>
            </a:fld>
            <a:endParaRPr lang="en-US"/>
          </a:p>
        </p:txBody>
      </p:sp>
    </p:spTree>
    <p:extLst>
      <p:ext uri="{BB962C8B-B14F-4D97-AF65-F5344CB8AC3E}">
        <p14:creationId xmlns:p14="http://schemas.microsoft.com/office/powerpoint/2010/main" val="38892369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DC4F482-AED9-4B28-A08C-0C2C84907655}" type="datetime1">
              <a:rPr lang="en-US" smtClean="0"/>
              <a:t>10/24/2025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F6DA9-008F-8B48-92A6-B652298478BF}" type="slidenum">
              <a:rPr lang="en-US" smtClean="0"/>
              <a:t>‹N°›</a:t>
            </a:fld>
            <a:endParaRPr lang="en-US"/>
          </a:p>
        </p:txBody>
      </p:sp>
    </p:spTree>
    <p:extLst>
      <p:ext uri="{BB962C8B-B14F-4D97-AF65-F5344CB8AC3E}">
        <p14:creationId xmlns:p14="http://schemas.microsoft.com/office/powerpoint/2010/main" val="2209977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7.svg"/></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9.jpg"/><Relationship Id="rId5" Type="http://schemas.openxmlformats.org/officeDocument/2006/relationships/image" Target="../media/image8.jpg"/><Relationship Id="rId4" Type="http://schemas.openxmlformats.org/officeDocument/2006/relationships/image" Target="../media/image7.jpg"/></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635F5AA-818E-E1C7-38E9-A20A6E346C26}"/>
              </a:ext>
            </a:extLst>
          </p:cNvPr>
          <p:cNvSpPr>
            <a:spLocks noGrp="1"/>
          </p:cNvSpPr>
          <p:nvPr>
            <p:ph type="ctrTitle"/>
          </p:nvPr>
        </p:nvSpPr>
        <p:spPr>
          <a:xfrm>
            <a:off x="3441698" y="2207717"/>
            <a:ext cx="4864100" cy="1790700"/>
          </a:xfrm>
        </p:spPr>
        <p:txBody>
          <a:bodyPr>
            <a:normAutofit fontScale="90000"/>
          </a:bodyPr>
          <a:lstStyle/>
          <a:p>
            <a:r>
              <a:rPr lang="en-US" b="1" dirty="0"/>
              <a:t>Insect Detection &amp; Categorization in Rice Fields Using Image Processing &amp; YOLO</a:t>
            </a:r>
            <a:br>
              <a:rPr lang="en-US" dirty="0"/>
            </a:br>
            <a:endParaRPr lang="fr-FR" dirty="0"/>
          </a:p>
        </p:txBody>
      </p:sp>
      <p:sp>
        <p:nvSpPr>
          <p:cNvPr id="3" name="Sous-titre 2">
            <a:extLst>
              <a:ext uri="{FF2B5EF4-FFF2-40B4-BE49-F238E27FC236}">
                <a16:creationId xmlns:a16="http://schemas.microsoft.com/office/drawing/2014/main" id="{9CE574BF-59B3-A4EC-015C-B075DA7BA1F2}"/>
              </a:ext>
            </a:extLst>
          </p:cNvPr>
          <p:cNvSpPr>
            <a:spLocks noGrp="1"/>
          </p:cNvSpPr>
          <p:nvPr>
            <p:ph type="subTitle" idx="1"/>
          </p:nvPr>
        </p:nvSpPr>
        <p:spPr>
          <a:xfrm>
            <a:off x="5656067" y="5386983"/>
            <a:ext cx="4254504" cy="1241822"/>
          </a:xfrm>
        </p:spPr>
        <p:txBody>
          <a:bodyPr/>
          <a:lstStyle/>
          <a:p>
            <a:r>
              <a:rPr lang="fr-FR" dirty="0"/>
              <a:t>Winqwist Arthur</a:t>
            </a:r>
          </a:p>
        </p:txBody>
      </p:sp>
      <p:pic>
        <p:nvPicPr>
          <p:cNvPr id="1026" name="Picture 2" descr="Une image contenant texte, capture d’écran, Police, Graphique&#10;&#10;Le contenu généré par l’IA peut être incorrect.">
            <a:extLst>
              <a:ext uri="{FF2B5EF4-FFF2-40B4-BE49-F238E27FC236}">
                <a16:creationId xmlns:a16="http://schemas.microsoft.com/office/drawing/2014/main" id="{0FA1943D-6709-A1D3-AB5A-90012F2AD8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9238" y="1162447"/>
            <a:ext cx="3021015" cy="3027362"/>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Une image contenant Police, Graphique, capture d’écran, logo&#10;&#10;Le contenu généré par l’IA peut être incorrect.">
            <a:extLst>
              <a:ext uri="{FF2B5EF4-FFF2-40B4-BE49-F238E27FC236}">
                <a16:creationId xmlns:a16="http://schemas.microsoft.com/office/drawing/2014/main" id="{D3F7953B-1784-B67A-639B-684EA702F4D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9238" y="5093494"/>
            <a:ext cx="5943600" cy="907256"/>
          </a:xfrm>
          <a:prstGeom prst="rect">
            <a:avLst/>
          </a:prstGeom>
          <a:noFill/>
          <a:extLst>
            <a:ext uri="{909E8E84-426E-40DD-AFC4-6F175D3DCCD1}">
              <a14:hiddenFill xmlns:a14="http://schemas.microsoft.com/office/drawing/2010/main">
                <a:solidFill>
                  <a:srgbClr val="FFFFFF"/>
                </a:solidFill>
              </a14:hiddenFill>
            </a:ext>
          </a:extLst>
        </p:spPr>
      </p:pic>
      <p:sp>
        <p:nvSpPr>
          <p:cNvPr id="4" name="Sous-titre 2">
            <a:extLst>
              <a:ext uri="{FF2B5EF4-FFF2-40B4-BE49-F238E27FC236}">
                <a16:creationId xmlns:a16="http://schemas.microsoft.com/office/drawing/2014/main" id="{3A6D4710-AA3C-11D6-1002-4440D1E47584}"/>
              </a:ext>
            </a:extLst>
          </p:cNvPr>
          <p:cNvSpPr txBox="1">
            <a:spLocks/>
          </p:cNvSpPr>
          <p:nvPr/>
        </p:nvSpPr>
        <p:spPr>
          <a:xfrm>
            <a:off x="3860795" y="4145161"/>
            <a:ext cx="4254504" cy="1241822"/>
          </a:xfrm>
          <a:prstGeom prst="rect">
            <a:avLst/>
          </a:prstGeom>
        </p:spPr>
        <p:txBody>
          <a:bodyPr vert="horz" lIns="68580" tIns="34290" rIns="68580" bIns="3429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fr-FR" sz="1800"/>
              <a:t>Supervisor: Van Lic TRAN  | 2024 - 2025 ​</a:t>
            </a:r>
            <a:endParaRPr lang="fr-FR" sz="1800" dirty="0"/>
          </a:p>
        </p:txBody>
      </p:sp>
      <p:sp>
        <p:nvSpPr>
          <p:cNvPr id="5" name="Espace réservé du numéro de diapositive 4">
            <a:extLst>
              <a:ext uri="{FF2B5EF4-FFF2-40B4-BE49-F238E27FC236}">
                <a16:creationId xmlns:a16="http://schemas.microsoft.com/office/drawing/2014/main" id="{57DC7306-E497-707F-A3D2-360B370BF49B}"/>
              </a:ext>
            </a:extLst>
          </p:cNvPr>
          <p:cNvSpPr>
            <a:spLocks noGrp="1"/>
          </p:cNvSpPr>
          <p:nvPr>
            <p:ph type="sldNum" sz="quarter" idx="12"/>
          </p:nvPr>
        </p:nvSpPr>
        <p:spPr/>
        <p:txBody>
          <a:bodyPr/>
          <a:lstStyle/>
          <a:p>
            <a:fld id="{32043667-440A-4346-B679-551B76EC3FB3}" type="slidenum">
              <a:rPr lang="fr-FR" smtClean="0"/>
              <a:t>1</a:t>
            </a:fld>
            <a:endParaRPr lang="fr-FR"/>
          </a:p>
        </p:txBody>
      </p:sp>
    </p:spTree>
    <p:extLst>
      <p:ext uri="{BB962C8B-B14F-4D97-AF65-F5344CB8AC3E}">
        <p14:creationId xmlns:p14="http://schemas.microsoft.com/office/powerpoint/2010/main" val="7532042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8DDA986-B6EE-4642-AC60-0490373E69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80B62878-12EF-4E97-A284-47BAFC30DA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D79188D-1ED5-4705-B8C7-5D6FB7670A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1635" y="685800"/>
            <a:ext cx="8100729" cy="548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212040" y="1261137"/>
            <a:ext cx="6719920" cy="888360"/>
          </a:xfrm>
        </p:spPr>
        <p:txBody>
          <a:bodyPr anchor="b">
            <a:normAutofit/>
          </a:bodyPr>
          <a:lstStyle/>
          <a:p>
            <a:r>
              <a:rPr lang="fr-FR" sz="4000" dirty="0">
                <a:solidFill>
                  <a:schemeClr val="tx1">
                    <a:lumMod val="65000"/>
                    <a:lumOff val="35000"/>
                  </a:schemeClr>
                </a:solidFill>
              </a:rPr>
              <a:t>Challenges and Limitations</a:t>
            </a:r>
          </a:p>
        </p:txBody>
      </p:sp>
      <p:sp>
        <p:nvSpPr>
          <p:cNvPr id="3" name="Content Placeholder 2"/>
          <p:cNvSpPr>
            <a:spLocks noGrp="1"/>
          </p:cNvSpPr>
          <p:nvPr>
            <p:ph idx="1"/>
          </p:nvPr>
        </p:nvSpPr>
        <p:spPr>
          <a:xfrm>
            <a:off x="1212040" y="2427383"/>
            <a:ext cx="6719919" cy="3169482"/>
          </a:xfrm>
        </p:spPr>
        <p:txBody>
          <a:bodyPr anchor="t">
            <a:normAutofit/>
          </a:bodyPr>
          <a:lstStyle/>
          <a:p>
            <a:r>
              <a:rPr lang="en-US" sz="2800" dirty="0">
                <a:solidFill>
                  <a:schemeClr val="tx1">
                    <a:lumMod val="65000"/>
                    <a:lumOff val="35000"/>
                  </a:schemeClr>
                </a:solidFill>
              </a:rPr>
              <a:t>Network dependency in rural areas</a:t>
            </a:r>
          </a:p>
          <a:p>
            <a:r>
              <a:rPr lang="en-US" sz="2800" dirty="0">
                <a:solidFill>
                  <a:schemeClr val="tx1">
                    <a:lumMod val="65000"/>
                    <a:lumOff val="35000"/>
                  </a:schemeClr>
                </a:solidFill>
              </a:rPr>
              <a:t>Environmental impact: lighting, weather</a:t>
            </a:r>
          </a:p>
          <a:p>
            <a:r>
              <a:rPr lang="en-US" sz="2800" dirty="0">
                <a:solidFill>
                  <a:schemeClr val="tx1">
                    <a:lumMod val="65000"/>
                    <a:lumOff val="35000"/>
                  </a:schemeClr>
                </a:solidFill>
              </a:rPr>
              <a:t>Power management for continuous use</a:t>
            </a:r>
          </a:p>
          <a:p>
            <a:r>
              <a:rPr lang="en-US" sz="2800" dirty="0">
                <a:solidFill>
                  <a:schemeClr val="tx1">
                    <a:lumMod val="65000"/>
                    <a:lumOff val="35000"/>
                  </a:schemeClr>
                </a:solidFill>
              </a:rPr>
              <a:t>Seasonal variation in pests</a:t>
            </a:r>
          </a:p>
        </p:txBody>
      </p:sp>
      <p:sp>
        <p:nvSpPr>
          <p:cNvPr id="4" name="Espace réservé du numéro de diapositive 3">
            <a:extLst>
              <a:ext uri="{FF2B5EF4-FFF2-40B4-BE49-F238E27FC236}">
                <a16:creationId xmlns:a16="http://schemas.microsoft.com/office/drawing/2014/main" id="{A627179C-998B-5F1B-0601-C29B6E7B6AE5}"/>
              </a:ext>
            </a:extLst>
          </p:cNvPr>
          <p:cNvSpPr>
            <a:spLocks noGrp="1"/>
          </p:cNvSpPr>
          <p:nvPr>
            <p:ph type="sldNum" sz="quarter" idx="12"/>
          </p:nvPr>
        </p:nvSpPr>
        <p:spPr/>
        <p:txBody>
          <a:bodyPr/>
          <a:lstStyle/>
          <a:p>
            <a:fld id="{C1FF6DA9-008F-8B48-92A6-B652298478BF}" type="slidenum">
              <a:rPr lang="en-US" smtClean="0"/>
              <a:t>10</a:t>
            </a:fld>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8DDA986-B6EE-4642-AC60-0490373E69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80B62878-12EF-4E97-A284-47BAFC30DA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D79188D-1ED5-4705-B8C7-5D6FB7670A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1635" y="685800"/>
            <a:ext cx="8100729" cy="548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212040" y="1261137"/>
            <a:ext cx="6719920" cy="888360"/>
          </a:xfrm>
        </p:spPr>
        <p:txBody>
          <a:bodyPr anchor="b">
            <a:normAutofit/>
          </a:bodyPr>
          <a:lstStyle/>
          <a:p>
            <a:r>
              <a:rPr lang="fr-FR" dirty="0">
                <a:solidFill>
                  <a:schemeClr val="tx1">
                    <a:lumMod val="65000"/>
                    <a:lumOff val="35000"/>
                  </a:schemeClr>
                </a:solidFill>
              </a:rPr>
              <a:t>Future </a:t>
            </a:r>
            <a:r>
              <a:rPr lang="fr-FR" dirty="0" err="1">
                <a:solidFill>
                  <a:schemeClr val="tx1">
                    <a:lumMod val="65000"/>
                    <a:lumOff val="35000"/>
                  </a:schemeClr>
                </a:solidFill>
              </a:rPr>
              <a:t>Enhancements</a:t>
            </a:r>
            <a:endParaRPr lang="fr-FR" dirty="0">
              <a:solidFill>
                <a:schemeClr val="tx1">
                  <a:lumMod val="65000"/>
                  <a:lumOff val="35000"/>
                </a:schemeClr>
              </a:solidFill>
            </a:endParaRPr>
          </a:p>
        </p:txBody>
      </p:sp>
      <p:sp>
        <p:nvSpPr>
          <p:cNvPr id="3" name="Content Placeholder 2"/>
          <p:cNvSpPr>
            <a:spLocks noGrp="1"/>
          </p:cNvSpPr>
          <p:nvPr>
            <p:ph idx="1"/>
          </p:nvPr>
        </p:nvSpPr>
        <p:spPr>
          <a:xfrm>
            <a:off x="1212040" y="2427383"/>
            <a:ext cx="6719919" cy="3169482"/>
          </a:xfrm>
        </p:spPr>
        <p:txBody>
          <a:bodyPr anchor="t">
            <a:normAutofit/>
          </a:bodyPr>
          <a:lstStyle/>
          <a:p>
            <a:r>
              <a:rPr lang="en-US" sz="2800" dirty="0">
                <a:solidFill>
                  <a:schemeClr val="tx1">
                    <a:lumMod val="65000"/>
                    <a:lumOff val="35000"/>
                  </a:schemeClr>
                </a:solidFill>
              </a:rPr>
              <a:t>On-device inference with model compression</a:t>
            </a:r>
          </a:p>
          <a:p>
            <a:r>
              <a:rPr lang="en-US" sz="2800" dirty="0">
                <a:solidFill>
                  <a:schemeClr val="tx1">
                    <a:lumMod val="65000"/>
                    <a:lumOff val="35000"/>
                  </a:schemeClr>
                </a:solidFill>
              </a:rPr>
              <a:t>Multi-spectral imaging</a:t>
            </a:r>
          </a:p>
          <a:p>
            <a:r>
              <a:rPr lang="en-US" sz="2800" dirty="0">
                <a:solidFill>
                  <a:schemeClr val="tx1">
                    <a:lumMod val="65000"/>
                    <a:lumOff val="35000"/>
                  </a:schemeClr>
                </a:solidFill>
              </a:rPr>
              <a:t>Weather data integration</a:t>
            </a:r>
          </a:p>
        </p:txBody>
      </p:sp>
      <p:sp>
        <p:nvSpPr>
          <p:cNvPr id="4" name="Espace réservé du numéro de diapositive 3">
            <a:extLst>
              <a:ext uri="{FF2B5EF4-FFF2-40B4-BE49-F238E27FC236}">
                <a16:creationId xmlns:a16="http://schemas.microsoft.com/office/drawing/2014/main" id="{2DE864C2-9640-6A5B-A20D-0F3451F0987B}"/>
              </a:ext>
            </a:extLst>
          </p:cNvPr>
          <p:cNvSpPr>
            <a:spLocks noGrp="1"/>
          </p:cNvSpPr>
          <p:nvPr>
            <p:ph type="sldNum" sz="quarter" idx="12"/>
          </p:nvPr>
        </p:nvSpPr>
        <p:spPr/>
        <p:txBody>
          <a:bodyPr/>
          <a:lstStyle/>
          <a:p>
            <a:fld id="{C1FF6DA9-008F-8B48-92A6-B652298478BF}" type="slidenum">
              <a:rPr lang="en-US" smtClean="0"/>
              <a:t>11</a:t>
            </a:fld>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D10F553-130E-D7AF-FB21-2C141DB081A2}"/>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3C423E6-0EE3-FEC1-49DD-D2DBE6817A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0DC6051-41BC-31F8-58F6-9E6913EEFB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16CEF18-8351-EAB4-3AD4-388E139C77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1635" y="685800"/>
            <a:ext cx="8100729" cy="548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DA6B3D8-AF7B-66BF-61A3-D5476F796165}"/>
              </a:ext>
            </a:extLst>
          </p:cNvPr>
          <p:cNvSpPr>
            <a:spLocks noGrp="1"/>
          </p:cNvSpPr>
          <p:nvPr>
            <p:ph type="title"/>
          </p:nvPr>
        </p:nvSpPr>
        <p:spPr>
          <a:xfrm>
            <a:off x="548589" y="1261137"/>
            <a:ext cx="8046819" cy="888360"/>
          </a:xfrm>
        </p:spPr>
        <p:txBody>
          <a:bodyPr anchor="b">
            <a:normAutofit fontScale="90000"/>
          </a:bodyPr>
          <a:lstStyle/>
          <a:p>
            <a:r>
              <a:rPr lang="fr-FR" sz="4900" dirty="0" err="1">
                <a:solidFill>
                  <a:schemeClr val="tx1">
                    <a:lumMod val="65000"/>
                    <a:lumOff val="35000"/>
                  </a:schemeClr>
                </a:solidFill>
              </a:rPr>
              <a:t>Economic</a:t>
            </a:r>
            <a:r>
              <a:rPr lang="fr-FR" dirty="0"/>
              <a:t> </a:t>
            </a:r>
            <a:r>
              <a:rPr lang="fr-FR" sz="4900" dirty="0">
                <a:solidFill>
                  <a:schemeClr val="tx1">
                    <a:lumMod val="65000"/>
                    <a:lumOff val="35000"/>
                  </a:schemeClr>
                </a:solidFill>
              </a:rPr>
              <a:t>Impact</a:t>
            </a:r>
            <a:r>
              <a:rPr lang="fr-FR" dirty="0"/>
              <a:t> </a:t>
            </a:r>
            <a:r>
              <a:rPr lang="fr-FR" sz="4900" dirty="0">
                <a:solidFill>
                  <a:schemeClr val="tx1">
                    <a:lumMod val="65000"/>
                    <a:lumOff val="35000"/>
                  </a:schemeClr>
                </a:solidFill>
              </a:rPr>
              <a:t>and</a:t>
            </a:r>
            <a:r>
              <a:rPr lang="fr-FR" dirty="0"/>
              <a:t> </a:t>
            </a:r>
            <a:r>
              <a:rPr lang="fr-FR" sz="4900" dirty="0">
                <a:solidFill>
                  <a:schemeClr val="tx1">
                    <a:lumMod val="65000"/>
                    <a:lumOff val="35000"/>
                  </a:schemeClr>
                </a:solidFill>
              </a:rPr>
              <a:t>Applications</a:t>
            </a:r>
          </a:p>
        </p:txBody>
      </p:sp>
      <p:sp>
        <p:nvSpPr>
          <p:cNvPr id="4" name="Content Placeholder 2">
            <a:extLst>
              <a:ext uri="{FF2B5EF4-FFF2-40B4-BE49-F238E27FC236}">
                <a16:creationId xmlns:a16="http://schemas.microsoft.com/office/drawing/2014/main" id="{708D8076-9910-DE51-2491-18B24097668C}"/>
              </a:ext>
            </a:extLst>
          </p:cNvPr>
          <p:cNvSpPr txBox="1">
            <a:spLocks/>
          </p:cNvSpPr>
          <p:nvPr/>
        </p:nvSpPr>
        <p:spPr>
          <a:xfrm>
            <a:off x="1212040" y="2536207"/>
            <a:ext cx="8229600" cy="452596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800" dirty="0">
                <a:solidFill>
                  <a:schemeClr val="tx1">
                    <a:lumMod val="65000"/>
                    <a:lumOff val="35000"/>
                  </a:schemeClr>
                </a:solidFill>
              </a:rPr>
              <a:t>Reduced pesticide use</a:t>
            </a:r>
          </a:p>
          <a:p>
            <a:r>
              <a:rPr lang="en-US" sz="2800" dirty="0">
                <a:solidFill>
                  <a:schemeClr val="tx1">
                    <a:lumMod val="65000"/>
                    <a:lumOff val="35000"/>
                  </a:schemeClr>
                </a:solidFill>
              </a:rPr>
              <a:t>Minimized crop loss</a:t>
            </a:r>
          </a:p>
          <a:p>
            <a:r>
              <a:rPr lang="en-US" sz="2800" dirty="0">
                <a:solidFill>
                  <a:schemeClr val="tx1">
                    <a:lumMod val="65000"/>
                    <a:lumOff val="35000"/>
                  </a:schemeClr>
                </a:solidFill>
              </a:rPr>
              <a:t>Improved sustainability</a:t>
            </a:r>
          </a:p>
          <a:p>
            <a:r>
              <a:rPr lang="en-US" sz="2800" dirty="0">
                <a:solidFill>
                  <a:schemeClr val="tx1">
                    <a:lumMod val="65000"/>
                    <a:lumOff val="35000"/>
                  </a:schemeClr>
                </a:solidFill>
              </a:rPr>
              <a:t>Valuable for smallholder farmers</a:t>
            </a:r>
          </a:p>
          <a:p>
            <a:r>
              <a:rPr lang="en-US" sz="2800" dirty="0">
                <a:solidFill>
                  <a:schemeClr val="tx1">
                    <a:lumMod val="65000"/>
                    <a:lumOff val="35000"/>
                  </a:schemeClr>
                </a:solidFill>
              </a:rPr>
              <a:t>Contribution to food security</a:t>
            </a:r>
          </a:p>
        </p:txBody>
      </p:sp>
      <p:sp>
        <p:nvSpPr>
          <p:cNvPr id="7" name="Espace réservé du numéro de diapositive 6">
            <a:extLst>
              <a:ext uri="{FF2B5EF4-FFF2-40B4-BE49-F238E27FC236}">
                <a16:creationId xmlns:a16="http://schemas.microsoft.com/office/drawing/2014/main" id="{DF638B74-D90B-8F79-CC9D-F815046807CB}"/>
              </a:ext>
            </a:extLst>
          </p:cNvPr>
          <p:cNvSpPr>
            <a:spLocks noGrp="1"/>
          </p:cNvSpPr>
          <p:nvPr>
            <p:ph type="sldNum" sz="quarter" idx="12"/>
          </p:nvPr>
        </p:nvSpPr>
        <p:spPr/>
        <p:txBody>
          <a:bodyPr/>
          <a:lstStyle/>
          <a:p>
            <a:fld id="{C1FF6DA9-008F-8B48-92A6-B652298478BF}" type="slidenum">
              <a:rPr lang="en-US" smtClean="0"/>
              <a:t>12</a:t>
            </a:fld>
            <a:endParaRPr lang="en-US"/>
          </a:p>
        </p:txBody>
      </p:sp>
    </p:spTree>
    <p:extLst>
      <p:ext uri="{BB962C8B-B14F-4D97-AF65-F5344CB8AC3E}">
        <p14:creationId xmlns:p14="http://schemas.microsoft.com/office/powerpoint/2010/main" val="37323861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CA9AB25-6FA2-A756-0EC0-D5CE3D1F8CA6}"/>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F89DFC1-F68C-FCA7-2385-46F78942C0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415F605-5D37-E945-DDAC-11F03F5C67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5AA165B5-0BB3-60E1-2316-E3E20D1978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1635" y="685800"/>
            <a:ext cx="8100729" cy="548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2C8420-6343-4A8C-3844-34CD4B229F4B}"/>
              </a:ext>
            </a:extLst>
          </p:cNvPr>
          <p:cNvSpPr>
            <a:spLocks noGrp="1"/>
          </p:cNvSpPr>
          <p:nvPr>
            <p:ph type="title"/>
          </p:nvPr>
        </p:nvSpPr>
        <p:spPr>
          <a:xfrm>
            <a:off x="548589" y="1261137"/>
            <a:ext cx="8046819" cy="888360"/>
          </a:xfrm>
        </p:spPr>
        <p:txBody>
          <a:bodyPr anchor="b">
            <a:normAutofit/>
          </a:bodyPr>
          <a:lstStyle/>
          <a:p>
            <a:r>
              <a:rPr lang="fr-FR" dirty="0">
                <a:solidFill>
                  <a:schemeClr val="tx1">
                    <a:lumMod val="65000"/>
                    <a:lumOff val="35000"/>
                  </a:schemeClr>
                </a:solidFill>
              </a:rPr>
              <a:t>Conclusion</a:t>
            </a:r>
          </a:p>
        </p:txBody>
      </p:sp>
      <p:sp>
        <p:nvSpPr>
          <p:cNvPr id="4" name="Content Placeholder 2">
            <a:extLst>
              <a:ext uri="{FF2B5EF4-FFF2-40B4-BE49-F238E27FC236}">
                <a16:creationId xmlns:a16="http://schemas.microsoft.com/office/drawing/2014/main" id="{5B097BEB-F408-E046-29F5-854FA92B2759}"/>
              </a:ext>
            </a:extLst>
          </p:cNvPr>
          <p:cNvSpPr txBox="1">
            <a:spLocks/>
          </p:cNvSpPr>
          <p:nvPr/>
        </p:nvSpPr>
        <p:spPr>
          <a:xfrm>
            <a:off x="1212040" y="2536207"/>
            <a:ext cx="8229600" cy="452596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800" dirty="0">
                <a:solidFill>
                  <a:schemeClr val="tx1">
                    <a:lumMod val="65000"/>
                    <a:lumOff val="35000"/>
                  </a:schemeClr>
                </a:solidFill>
              </a:rPr>
              <a:t>Developed practical AI pest detection system</a:t>
            </a:r>
          </a:p>
          <a:p>
            <a:r>
              <a:rPr lang="en-US" sz="2800" dirty="0">
                <a:solidFill>
                  <a:schemeClr val="tx1">
                    <a:lumMod val="65000"/>
                    <a:lumOff val="35000"/>
                  </a:schemeClr>
                </a:solidFill>
              </a:rPr>
              <a:t>66% detection accuracy</a:t>
            </a:r>
          </a:p>
          <a:p>
            <a:r>
              <a:rPr lang="en-US" sz="2800" dirty="0">
                <a:solidFill>
                  <a:schemeClr val="tx1">
                    <a:lumMod val="65000"/>
                    <a:lumOff val="35000"/>
                  </a:schemeClr>
                </a:solidFill>
              </a:rPr>
              <a:t>Cost-effective, scalable solution</a:t>
            </a:r>
          </a:p>
          <a:p>
            <a:r>
              <a:rPr lang="en-US" sz="2800" dirty="0">
                <a:solidFill>
                  <a:schemeClr val="tx1">
                    <a:lumMod val="65000"/>
                    <a:lumOff val="35000"/>
                  </a:schemeClr>
                </a:solidFill>
              </a:rPr>
              <a:t>Demonstrates IoT + AI viability</a:t>
            </a:r>
          </a:p>
          <a:p>
            <a:r>
              <a:rPr lang="en-US" sz="2800" dirty="0">
                <a:solidFill>
                  <a:schemeClr val="tx1">
                    <a:lumMod val="65000"/>
                    <a:lumOff val="35000"/>
                  </a:schemeClr>
                </a:solidFill>
              </a:rPr>
              <a:t>Foundation for next-gen agriculture</a:t>
            </a:r>
          </a:p>
        </p:txBody>
      </p:sp>
      <p:sp>
        <p:nvSpPr>
          <p:cNvPr id="3" name="Espace réservé du numéro de diapositive 2">
            <a:extLst>
              <a:ext uri="{FF2B5EF4-FFF2-40B4-BE49-F238E27FC236}">
                <a16:creationId xmlns:a16="http://schemas.microsoft.com/office/drawing/2014/main" id="{74EC1289-0B9E-6EAB-05AC-068D38179450}"/>
              </a:ext>
            </a:extLst>
          </p:cNvPr>
          <p:cNvSpPr>
            <a:spLocks noGrp="1"/>
          </p:cNvSpPr>
          <p:nvPr>
            <p:ph type="sldNum" sz="quarter" idx="12"/>
          </p:nvPr>
        </p:nvSpPr>
        <p:spPr/>
        <p:txBody>
          <a:bodyPr/>
          <a:lstStyle/>
          <a:p>
            <a:fld id="{C1FF6DA9-008F-8B48-92A6-B652298478BF}" type="slidenum">
              <a:rPr lang="en-US" smtClean="0"/>
              <a:t>13</a:t>
            </a:fld>
            <a:endParaRPr lang="en-US"/>
          </a:p>
        </p:txBody>
      </p:sp>
    </p:spTree>
    <p:extLst>
      <p:ext uri="{BB962C8B-B14F-4D97-AF65-F5344CB8AC3E}">
        <p14:creationId xmlns:p14="http://schemas.microsoft.com/office/powerpoint/2010/main" val="676572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74751229-0244-4FBB-BED1-407467F4C9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647825" y="735283"/>
            <a:ext cx="3733800" cy="3165045"/>
          </a:xfrm>
        </p:spPr>
        <p:txBody>
          <a:bodyPr vert="horz" lIns="91440" tIns="45720" rIns="91440" bIns="45720" rtlCol="0" anchor="b">
            <a:normAutofit/>
          </a:bodyPr>
          <a:lstStyle/>
          <a:p>
            <a:pPr algn="l" defTabSz="914400">
              <a:lnSpc>
                <a:spcPct val="90000"/>
              </a:lnSpc>
            </a:pPr>
            <a:r>
              <a:rPr lang="en-US" sz="4500" kern="1200">
                <a:solidFill>
                  <a:schemeClr val="tx1"/>
                </a:solidFill>
                <a:latin typeface="+mj-lt"/>
                <a:ea typeface="+mj-ea"/>
                <a:cs typeface="+mj-cs"/>
              </a:rPr>
              <a:t>Thank You &amp; Questions</a:t>
            </a:r>
          </a:p>
        </p:txBody>
      </p:sp>
      <p:pic>
        <p:nvPicPr>
          <p:cNvPr id="8" name="Graphic 7" descr="Smiling Face with No Fill">
            <a:extLst>
              <a:ext uri="{FF2B5EF4-FFF2-40B4-BE49-F238E27FC236}">
                <a16:creationId xmlns:a16="http://schemas.microsoft.com/office/drawing/2014/main" id="{0ED3471D-26E8-484C-903B-77B5B6136C2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5000"/>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955861" y="1392825"/>
            <a:ext cx="4058507" cy="4058507"/>
          </a:xfrm>
          <a:prstGeom prst="rect">
            <a:avLst/>
          </a:prstGeom>
        </p:spPr>
      </p:pic>
      <p:sp>
        <p:nvSpPr>
          <p:cNvPr id="4" name="Espace réservé du numéro de diapositive 3">
            <a:extLst>
              <a:ext uri="{FF2B5EF4-FFF2-40B4-BE49-F238E27FC236}">
                <a16:creationId xmlns:a16="http://schemas.microsoft.com/office/drawing/2014/main" id="{8CF49B7E-1087-628B-65B9-1E3306B76413}"/>
              </a:ext>
            </a:extLst>
          </p:cNvPr>
          <p:cNvSpPr>
            <a:spLocks noGrp="1"/>
          </p:cNvSpPr>
          <p:nvPr>
            <p:ph type="sldNum" sz="quarter" idx="12"/>
          </p:nvPr>
        </p:nvSpPr>
        <p:spPr/>
        <p:txBody>
          <a:bodyPr/>
          <a:lstStyle/>
          <a:p>
            <a:fld id="{C1FF6DA9-008F-8B48-92A6-B652298478BF}" type="slidenum">
              <a:rPr lang="en-US" smtClean="0"/>
              <a:t>14</a:t>
            </a:fld>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5AA03EDC-7067-4DFF-B672-541D016AA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3" name="Rectangle 1032">
            <a:extLst>
              <a:ext uri="{FF2B5EF4-FFF2-40B4-BE49-F238E27FC236}">
                <a16:creationId xmlns:a16="http://schemas.microsoft.com/office/drawing/2014/main" id="{0EBF3E39-B0BE-496A-8604-9007470FFA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0" cy="6865473"/>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53581" y="685800"/>
            <a:ext cx="3264837" cy="1474666"/>
          </a:xfrm>
        </p:spPr>
        <p:txBody>
          <a:bodyPr anchor="b">
            <a:normAutofit/>
          </a:bodyPr>
          <a:lstStyle/>
          <a:p>
            <a:r>
              <a:rPr lang="en-US" sz="2800">
                <a:solidFill>
                  <a:srgbClr val="595959"/>
                </a:solidFill>
              </a:rPr>
              <a:t>The Problem - Rice Cultivation Challenges</a:t>
            </a:r>
          </a:p>
        </p:txBody>
      </p:sp>
      <p:sp>
        <p:nvSpPr>
          <p:cNvPr id="3" name="Content Placeholder 2"/>
          <p:cNvSpPr>
            <a:spLocks noGrp="1"/>
          </p:cNvSpPr>
          <p:nvPr>
            <p:ph idx="1"/>
          </p:nvPr>
        </p:nvSpPr>
        <p:spPr>
          <a:xfrm>
            <a:off x="653581" y="2447337"/>
            <a:ext cx="3264837" cy="3770434"/>
          </a:xfrm>
        </p:spPr>
        <p:txBody>
          <a:bodyPr anchor="t">
            <a:normAutofit/>
          </a:bodyPr>
          <a:lstStyle/>
          <a:p>
            <a:r>
              <a:rPr lang="en-US" sz="1700">
                <a:solidFill>
                  <a:srgbClr val="595959"/>
                </a:solidFill>
              </a:rPr>
              <a:t>Rice feeds over half the global population</a:t>
            </a:r>
          </a:p>
          <a:p>
            <a:r>
              <a:rPr lang="en-US" sz="1700">
                <a:solidFill>
                  <a:srgbClr val="595959"/>
                </a:solidFill>
              </a:rPr>
              <a:t>Pest infestations cause 20-40% yield losses</a:t>
            </a:r>
          </a:p>
          <a:p>
            <a:r>
              <a:rPr lang="en-US" sz="1700">
                <a:solidFill>
                  <a:srgbClr val="595959"/>
                </a:solidFill>
              </a:rPr>
              <a:t>Manual inspection is labor-intensive and often too late</a:t>
            </a:r>
          </a:p>
          <a:p>
            <a:r>
              <a:rPr lang="en-US" sz="1700">
                <a:solidFill>
                  <a:srgbClr val="595959"/>
                </a:solidFill>
              </a:rPr>
              <a:t>Need for automated detection systems</a:t>
            </a:r>
          </a:p>
        </p:txBody>
      </p:sp>
      <p:pic>
        <p:nvPicPr>
          <p:cNvPr id="1026" name="Picture 2" descr="Increase in crop losses to insect pests in a warming climate | Science">
            <a:extLst>
              <a:ext uri="{FF2B5EF4-FFF2-40B4-BE49-F238E27FC236}">
                <a16:creationId xmlns:a16="http://schemas.microsoft.com/office/drawing/2014/main" id="{006EEBC4-D9FB-3492-BA82-AB4B84984879}"/>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086350" y="1174701"/>
            <a:ext cx="3597792" cy="4554167"/>
          </a:xfrm>
          <a:prstGeom prst="rect">
            <a:avLst/>
          </a:prstGeom>
          <a:noFill/>
          <a:extLst>
            <a:ext uri="{909E8E84-426E-40DD-AFC4-6F175D3DCCD1}">
              <a14:hiddenFill xmlns:a14="http://schemas.microsoft.com/office/drawing/2010/main">
                <a:solidFill>
                  <a:srgbClr val="FFFFFF"/>
                </a:solidFill>
              </a14:hiddenFill>
            </a:ext>
          </a:extLst>
        </p:spPr>
      </p:pic>
      <p:sp>
        <p:nvSpPr>
          <p:cNvPr id="4" name="Espace réservé du numéro de diapositive 3">
            <a:extLst>
              <a:ext uri="{FF2B5EF4-FFF2-40B4-BE49-F238E27FC236}">
                <a16:creationId xmlns:a16="http://schemas.microsoft.com/office/drawing/2014/main" id="{9C02A5CC-BF9F-BCFA-26DD-05B789C75D0E}"/>
              </a:ext>
            </a:extLst>
          </p:cNvPr>
          <p:cNvSpPr>
            <a:spLocks noGrp="1"/>
          </p:cNvSpPr>
          <p:nvPr>
            <p:ph type="sldNum" sz="quarter" idx="12"/>
          </p:nvPr>
        </p:nvSpPr>
        <p:spPr/>
        <p:txBody>
          <a:bodyPr/>
          <a:lstStyle/>
          <a:p>
            <a:fld id="{C1FF6DA9-008F-8B48-92A6-B652298478BF}" type="slidenum">
              <a:rPr lang="en-US" smtClean="0"/>
              <a:t>2</a:t>
            </a:fld>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AA03EDC-7067-4DFF-B672-541D016AA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EBF3E39-B0BE-496A-8604-9007470FFA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0" cy="6865473"/>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53581" y="685800"/>
            <a:ext cx="3264837" cy="1474666"/>
          </a:xfrm>
        </p:spPr>
        <p:txBody>
          <a:bodyPr anchor="b">
            <a:normAutofit/>
          </a:bodyPr>
          <a:lstStyle/>
          <a:p>
            <a:r>
              <a:rPr lang="fr-FR" sz="2800" dirty="0" err="1">
                <a:solidFill>
                  <a:srgbClr val="595959"/>
                </a:solidFill>
              </a:rPr>
              <a:t>Research</a:t>
            </a:r>
            <a:r>
              <a:rPr lang="fr-FR" sz="2800" dirty="0">
                <a:solidFill>
                  <a:srgbClr val="595959"/>
                </a:solidFill>
              </a:rPr>
              <a:t> Objectives</a:t>
            </a:r>
          </a:p>
        </p:txBody>
      </p:sp>
      <p:sp>
        <p:nvSpPr>
          <p:cNvPr id="3" name="Content Placeholder 2"/>
          <p:cNvSpPr>
            <a:spLocks noGrp="1"/>
          </p:cNvSpPr>
          <p:nvPr>
            <p:ph idx="1"/>
          </p:nvPr>
        </p:nvSpPr>
        <p:spPr>
          <a:xfrm>
            <a:off x="653581" y="2447337"/>
            <a:ext cx="3264837" cy="3770434"/>
          </a:xfrm>
          <a:solidFill>
            <a:srgbClr val="F2DCDB"/>
          </a:solidFill>
        </p:spPr>
        <p:txBody>
          <a:bodyPr anchor="t">
            <a:normAutofit/>
          </a:bodyPr>
          <a:lstStyle/>
          <a:p>
            <a:r>
              <a:rPr lang="en-US" sz="1700" dirty="0">
                <a:solidFill>
                  <a:srgbClr val="595959"/>
                </a:solidFill>
              </a:rPr>
              <a:t>Develop cost-effective automated pest detection system</a:t>
            </a:r>
          </a:p>
          <a:p>
            <a:r>
              <a:rPr lang="en-US" sz="1700" dirty="0">
                <a:solidFill>
                  <a:srgbClr val="595959"/>
                </a:solidFill>
              </a:rPr>
              <a:t>Enable early warning for farmers</a:t>
            </a:r>
          </a:p>
          <a:p>
            <a:r>
              <a:rPr lang="en-US" sz="1700" dirty="0">
                <a:solidFill>
                  <a:srgbClr val="595959"/>
                </a:solidFill>
              </a:rPr>
              <a:t>Integrate IoT + AI for real-time monitoring</a:t>
            </a:r>
          </a:p>
          <a:p>
            <a:r>
              <a:rPr lang="en-US" sz="1700" dirty="0">
                <a:solidFill>
                  <a:srgbClr val="595959"/>
                </a:solidFill>
              </a:rPr>
              <a:t>Create scalable solutions for developing regions</a:t>
            </a:r>
          </a:p>
        </p:txBody>
      </p:sp>
      <p:pic>
        <p:nvPicPr>
          <p:cNvPr id="5" name="Image 4">
            <a:extLst>
              <a:ext uri="{FF2B5EF4-FFF2-40B4-BE49-F238E27FC236}">
                <a16:creationId xmlns:a16="http://schemas.microsoft.com/office/drawing/2014/main" id="{93BEEC73-FBA1-76B4-0D4E-DD094BBA0296}"/>
              </a:ext>
            </a:extLst>
          </p:cNvPr>
          <p:cNvPicPr>
            <a:picLocks noChangeAspect="1"/>
          </p:cNvPicPr>
          <p:nvPr/>
        </p:nvPicPr>
        <p:blipFill>
          <a:blip r:embed="rId3"/>
          <a:stretch>
            <a:fillRect/>
          </a:stretch>
        </p:blipFill>
        <p:spPr>
          <a:xfrm>
            <a:off x="5086350" y="1138092"/>
            <a:ext cx="3597792" cy="4627386"/>
          </a:xfrm>
          <a:prstGeom prst="rect">
            <a:avLst/>
          </a:prstGeom>
        </p:spPr>
      </p:pic>
      <p:sp>
        <p:nvSpPr>
          <p:cNvPr id="4" name="Espace réservé du numéro de diapositive 3">
            <a:extLst>
              <a:ext uri="{FF2B5EF4-FFF2-40B4-BE49-F238E27FC236}">
                <a16:creationId xmlns:a16="http://schemas.microsoft.com/office/drawing/2014/main" id="{A06BBDF7-6CE0-4763-3E01-7B2A5E8BBEA3}"/>
              </a:ext>
            </a:extLst>
          </p:cNvPr>
          <p:cNvSpPr>
            <a:spLocks noGrp="1"/>
          </p:cNvSpPr>
          <p:nvPr>
            <p:ph type="sldNum" sz="quarter" idx="12"/>
          </p:nvPr>
        </p:nvSpPr>
        <p:spPr/>
        <p:txBody>
          <a:bodyPr/>
          <a:lstStyle/>
          <a:p>
            <a:fld id="{C1FF6DA9-008F-8B48-92A6-B652298478BF}" type="slidenum">
              <a:rPr lang="en-US" smtClean="0"/>
              <a:t>3</a:t>
            </a:fld>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D22F336-10FA-73BE-BC2E-9798AD06935C}"/>
              </a:ext>
            </a:extLst>
          </p:cNvPr>
          <p:cNvSpPr/>
          <p:nvPr/>
        </p:nvSpPr>
        <p:spPr>
          <a:xfrm>
            <a:off x="1" y="0"/>
            <a:ext cx="9143999" cy="3978687"/>
          </a:xfrm>
          <a:prstGeom prst="rect">
            <a:avLst/>
          </a:prstGeom>
          <a:solidFill>
            <a:srgbClr val="F2DCDB"/>
          </a:solidFill>
          <a:ln>
            <a:solidFill>
              <a:srgbClr val="F2DCDB"/>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fr-FR"/>
          </a:p>
        </p:txBody>
      </p:sp>
      <p:sp>
        <p:nvSpPr>
          <p:cNvPr id="2" name="Title 1"/>
          <p:cNvSpPr>
            <a:spLocks noGrp="1"/>
          </p:cNvSpPr>
          <p:nvPr>
            <p:ph type="title"/>
          </p:nvPr>
        </p:nvSpPr>
        <p:spPr/>
        <p:txBody>
          <a:bodyPr>
            <a:normAutofit/>
          </a:bodyPr>
          <a:lstStyle/>
          <a:p>
            <a:r>
              <a:rPr lang="fr-FR" sz="4000" dirty="0">
                <a:solidFill>
                  <a:srgbClr val="595959"/>
                </a:solidFill>
              </a:rPr>
              <a:t>System Architecture </a:t>
            </a:r>
            <a:r>
              <a:rPr lang="fr-FR" sz="4000" dirty="0" err="1">
                <a:solidFill>
                  <a:srgbClr val="595959"/>
                </a:solidFill>
              </a:rPr>
              <a:t>Overview</a:t>
            </a:r>
            <a:endParaRPr lang="fr-FR" sz="4000" dirty="0">
              <a:solidFill>
                <a:srgbClr val="595959"/>
              </a:solidFill>
            </a:endParaRPr>
          </a:p>
        </p:txBody>
      </p:sp>
      <p:sp>
        <p:nvSpPr>
          <p:cNvPr id="3" name="Content Placeholder 2"/>
          <p:cNvSpPr>
            <a:spLocks noGrp="1"/>
          </p:cNvSpPr>
          <p:nvPr>
            <p:ph idx="1"/>
          </p:nvPr>
        </p:nvSpPr>
        <p:spPr/>
        <p:txBody>
          <a:bodyPr>
            <a:normAutofit/>
          </a:bodyPr>
          <a:lstStyle/>
          <a:p>
            <a:r>
              <a:rPr lang="en-US" dirty="0">
                <a:solidFill>
                  <a:srgbClr val="595959"/>
                </a:solidFill>
              </a:rPr>
              <a:t>ESP32-CAM modules for field image capture</a:t>
            </a:r>
          </a:p>
          <a:p>
            <a:r>
              <a:rPr lang="en-US" dirty="0">
                <a:solidFill>
                  <a:srgbClr val="595959"/>
                </a:solidFill>
              </a:rPr>
              <a:t>Flask server with YOLOv11s processing</a:t>
            </a:r>
          </a:p>
          <a:p>
            <a:r>
              <a:rPr lang="en-US" dirty="0">
                <a:solidFill>
                  <a:srgbClr val="595959"/>
                </a:solidFill>
              </a:rPr>
              <a:t>Web-based monitoring dashboard</a:t>
            </a:r>
          </a:p>
          <a:p>
            <a:r>
              <a:rPr lang="en-US" dirty="0">
                <a:solidFill>
                  <a:srgbClr val="595959"/>
                </a:solidFill>
              </a:rPr>
              <a:t>Hybrid edge-cloud architecture</a:t>
            </a:r>
          </a:p>
        </p:txBody>
      </p:sp>
      <p:pic>
        <p:nvPicPr>
          <p:cNvPr id="4" name="Image 3">
            <a:extLst>
              <a:ext uri="{FF2B5EF4-FFF2-40B4-BE49-F238E27FC236}">
                <a16:creationId xmlns:a16="http://schemas.microsoft.com/office/drawing/2014/main" id="{7CCB96C8-E569-2A2C-A6E8-674A73846C55}"/>
              </a:ext>
            </a:extLst>
          </p:cNvPr>
          <p:cNvPicPr>
            <a:picLocks noChangeAspect="1"/>
          </p:cNvPicPr>
          <p:nvPr/>
        </p:nvPicPr>
        <p:blipFill>
          <a:blip r:embed="rId3"/>
          <a:stretch>
            <a:fillRect/>
          </a:stretch>
        </p:blipFill>
        <p:spPr>
          <a:xfrm>
            <a:off x="1783715" y="4022592"/>
            <a:ext cx="5173647" cy="2470416"/>
          </a:xfrm>
          <a:prstGeom prst="rect">
            <a:avLst/>
          </a:prstGeom>
        </p:spPr>
      </p:pic>
      <p:sp>
        <p:nvSpPr>
          <p:cNvPr id="6" name="Espace réservé du numéro de diapositive 5">
            <a:extLst>
              <a:ext uri="{FF2B5EF4-FFF2-40B4-BE49-F238E27FC236}">
                <a16:creationId xmlns:a16="http://schemas.microsoft.com/office/drawing/2014/main" id="{88FFC477-F1C8-7FE5-6B9B-DE213292C62B}"/>
              </a:ext>
            </a:extLst>
          </p:cNvPr>
          <p:cNvSpPr>
            <a:spLocks noGrp="1"/>
          </p:cNvSpPr>
          <p:nvPr>
            <p:ph type="sldNum" sz="quarter" idx="12"/>
          </p:nvPr>
        </p:nvSpPr>
        <p:spPr/>
        <p:txBody>
          <a:bodyPr/>
          <a:lstStyle/>
          <a:p>
            <a:fld id="{C1FF6DA9-008F-8B48-92A6-B652298478BF}" type="slidenum">
              <a:rPr lang="en-US" smtClean="0"/>
              <a:t>4</a:t>
            </a:fld>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0" name="Rectangle 39">
            <a:extLst>
              <a:ext uri="{FF2B5EF4-FFF2-40B4-BE49-F238E27FC236}">
                <a16:creationId xmlns:a16="http://schemas.microsoft.com/office/drawing/2014/main" id="{3D7E4C9F-7EC2-4C52-9146-0E1435CC2D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Image 30" descr="Une image contenant nourriture, pop-corn&#10;&#10;Le contenu généré par l’IA peut être incorrect.">
            <a:extLst>
              <a:ext uri="{FF2B5EF4-FFF2-40B4-BE49-F238E27FC236}">
                <a16:creationId xmlns:a16="http://schemas.microsoft.com/office/drawing/2014/main" id="{1D36026A-5B9F-5DD9-40F3-425DB05604C0}"/>
              </a:ext>
            </a:extLst>
          </p:cNvPr>
          <p:cNvPicPr>
            <a:picLocks noChangeAspect="1"/>
          </p:cNvPicPr>
          <p:nvPr/>
        </p:nvPicPr>
        <p:blipFill>
          <a:blip r:embed="rId3"/>
          <a:srcRect l="1229" r="42732" b="-3"/>
          <a:stretch>
            <a:fillRect/>
          </a:stretch>
        </p:blipFill>
        <p:spPr>
          <a:xfrm>
            <a:off x="20" y="5"/>
            <a:ext cx="2942061" cy="3937609"/>
          </a:xfrm>
          <a:prstGeom prst="rect">
            <a:avLst/>
          </a:prstGeom>
        </p:spPr>
      </p:pic>
      <p:pic>
        <p:nvPicPr>
          <p:cNvPr id="35" name="Image 34">
            <a:extLst>
              <a:ext uri="{FF2B5EF4-FFF2-40B4-BE49-F238E27FC236}">
                <a16:creationId xmlns:a16="http://schemas.microsoft.com/office/drawing/2014/main" id="{1E2462D1-62D6-9100-212F-888638C9C3F1}"/>
              </a:ext>
            </a:extLst>
          </p:cNvPr>
          <p:cNvPicPr>
            <a:picLocks noChangeAspect="1"/>
          </p:cNvPicPr>
          <p:nvPr/>
        </p:nvPicPr>
        <p:blipFill>
          <a:blip r:embed="rId4"/>
          <a:srcRect l="16017" r="27944" b="-3"/>
          <a:stretch>
            <a:fillRect/>
          </a:stretch>
        </p:blipFill>
        <p:spPr>
          <a:xfrm>
            <a:off x="3098724" y="10"/>
            <a:ext cx="2942082" cy="3937599"/>
          </a:xfrm>
          <a:prstGeom prst="rect">
            <a:avLst/>
          </a:prstGeom>
        </p:spPr>
      </p:pic>
      <p:sp useBgFill="1">
        <p:nvSpPr>
          <p:cNvPr id="42" name="Rectangle 41">
            <a:extLst>
              <a:ext uri="{FF2B5EF4-FFF2-40B4-BE49-F238E27FC236}">
                <a16:creationId xmlns:a16="http://schemas.microsoft.com/office/drawing/2014/main" id="{E677BBB0-8A66-4619-B31B-5097655C5F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8338" y="4215384"/>
            <a:ext cx="5606359" cy="2093976"/>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648993" y="4462819"/>
            <a:ext cx="2152263" cy="1608383"/>
          </a:xfrm>
        </p:spPr>
        <p:txBody>
          <a:bodyPr>
            <a:normAutofit/>
          </a:bodyPr>
          <a:lstStyle/>
          <a:p>
            <a:r>
              <a:rPr lang="fr-FR" sz="2100"/>
              <a:t>AI Model - YOLOv11s</a:t>
            </a:r>
          </a:p>
        </p:txBody>
      </p:sp>
      <p:pic>
        <p:nvPicPr>
          <p:cNvPr id="29" name="Image 28" descr="Une image contenant nourriture&#10;&#10;Le contenu généré par l’IA peut être incorrect.">
            <a:extLst>
              <a:ext uri="{FF2B5EF4-FFF2-40B4-BE49-F238E27FC236}">
                <a16:creationId xmlns:a16="http://schemas.microsoft.com/office/drawing/2014/main" id="{0AD4414B-0013-3D46-DD56-115945A08C46}"/>
              </a:ext>
            </a:extLst>
          </p:cNvPr>
          <p:cNvPicPr>
            <a:picLocks noChangeAspect="1"/>
          </p:cNvPicPr>
          <p:nvPr/>
        </p:nvPicPr>
        <p:blipFill>
          <a:blip r:embed="rId5"/>
          <a:srcRect l="17801" r="26074" b="-3"/>
          <a:stretch>
            <a:fillRect/>
          </a:stretch>
        </p:blipFill>
        <p:spPr>
          <a:xfrm>
            <a:off x="6197450" y="10"/>
            <a:ext cx="2946550" cy="3937599"/>
          </a:xfrm>
          <a:prstGeom prst="rect">
            <a:avLst/>
          </a:prstGeom>
        </p:spPr>
      </p:pic>
      <p:sp>
        <p:nvSpPr>
          <p:cNvPr id="44" name="Rectangle 43">
            <a:extLst>
              <a:ext uri="{FF2B5EF4-FFF2-40B4-BE49-F238E27FC236}">
                <a16:creationId xmlns:a16="http://schemas.microsoft.com/office/drawing/2014/main" id="{FB56C437-7CF8-4D2B-8C62-6F9CEA5611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7806" y="4911519"/>
            <a:ext cx="96012"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6" name="Rectangle 45">
            <a:extLst>
              <a:ext uri="{FF2B5EF4-FFF2-40B4-BE49-F238E27FC236}">
                <a16:creationId xmlns:a16="http://schemas.microsoft.com/office/drawing/2014/main" id="{288F414E-1A16-495F-8EF5-F55A4207EE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11332" y="5255514"/>
            <a:ext cx="1463040" cy="13716"/>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p:cNvSpPr>
            <a:spLocks noGrp="1"/>
          </p:cNvSpPr>
          <p:nvPr>
            <p:ph idx="1"/>
          </p:nvPr>
        </p:nvSpPr>
        <p:spPr>
          <a:xfrm>
            <a:off x="3098724" y="4464872"/>
            <a:ext cx="2784348" cy="1608383"/>
          </a:xfrm>
        </p:spPr>
        <p:txBody>
          <a:bodyPr anchor="ctr">
            <a:normAutofit/>
          </a:bodyPr>
          <a:lstStyle/>
          <a:p>
            <a:r>
              <a:rPr lang="en-US" sz="1500" dirty="0"/>
              <a:t>Trained on PEST24 dataset (25,000 images, 24 classes)</a:t>
            </a:r>
          </a:p>
          <a:p>
            <a:r>
              <a:rPr lang="en-US" sz="1500" dirty="0"/>
              <a:t>Three-tier classification: Harmful, Caution, Safe</a:t>
            </a:r>
          </a:p>
          <a:p>
            <a:r>
              <a:rPr lang="en-US" sz="1500" dirty="0"/>
              <a:t>Balanced accuracy-speed tradeoff</a:t>
            </a:r>
          </a:p>
        </p:txBody>
      </p:sp>
      <p:pic>
        <p:nvPicPr>
          <p:cNvPr id="33" name="Image 32">
            <a:extLst>
              <a:ext uri="{FF2B5EF4-FFF2-40B4-BE49-F238E27FC236}">
                <a16:creationId xmlns:a16="http://schemas.microsoft.com/office/drawing/2014/main" id="{A44BFC0C-05B8-B074-B95B-69E6DF3420F1}"/>
              </a:ext>
            </a:extLst>
          </p:cNvPr>
          <p:cNvPicPr>
            <a:picLocks noChangeAspect="1"/>
          </p:cNvPicPr>
          <p:nvPr/>
        </p:nvPicPr>
        <p:blipFill>
          <a:blip r:embed="rId6"/>
          <a:srcRect r="-3" b="2598"/>
          <a:stretch>
            <a:fillRect/>
          </a:stretch>
        </p:blipFill>
        <p:spPr>
          <a:xfrm>
            <a:off x="6201918" y="4160171"/>
            <a:ext cx="2942082" cy="2149184"/>
          </a:xfrm>
          <a:prstGeom prst="rect">
            <a:avLst/>
          </a:prstGeom>
        </p:spPr>
      </p:pic>
      <p:sp>
        <p:nvSpPr>
          <p:cNvPr id="4" name="Espace réservé du numéro de diapositive 3">
            <a:extLst>
              <a:ext uri="{FF2B5EF4-FFF2-40B4-BE49-F238E27FC236}">
                <a16:creationId xmlns:a16="http://schemas.microsoft.com/office/drawing/2014/main" id="{78787FAB-5895-3875-FA30-2E6FA50DC9CE}"/>
              </a:ext>
            </a:extLst>
          </p:cNvPr>
          <p:cNvSpPr>
            <a:spLocks noGrp="1"/>
          </p:cNvSpPr>
          <p:nvPr>
            <p:ph type="sldNum" sz="quarter" idx="12"/>
          </p:nvPr>
        </p:nvSpPr>
        <p:spPr/>
        <p:txBody>
          <a:bodyPr/>
          <a:lstStyle/>
          <a:p>
            <a:fld id="{C1FF6DA9-008F-8B48-92A6-B652298478BF}" type="slidenum">
              <a:rPr lang="en-US" smtClean="0"/>
              <a:t>5</a:t>
            </a:fld>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5" name="Rectangle 2054">
            <a:extLst>
              <a:ext uri="{FF2B5EF4-FFF2-40B4-BE49-F238E27FC236}">
                <a16:creationId xmlns:a16="http://schemas.microsoft.com/office/drawing/2014/main" id="{E45CA849-654C-4173-AD99-B3A2528275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22326" y="411480"/>
            <a:ext cx="8401050" cy="1106424"/>
          </a:xfrm>
        </p:spPr>
        <p:txBody>
          <a:bodyPr>
            <a:normAutofit/>
          </a:bodyPr>
          <a:lstStyle/>
          <a:p>
            <a:r>
              <a:rPr lang="fr-FR" sz="3100" dirty="0" err="1"/>
              <a:t>Insect</a:t>
            </a:r>
            <a:r>
              <a:rPr lang="fr-FR" sz="3100" dirty="0"/>
              <a:t> Classification System</a:t>
            </a:r>
          </a:p>
        </p:txBody>
      </p:sp>
      <p:sp>
        <p:nvSpPr>
          <p:cNvPr id="2057" name="Rectangle 2056">
            <a:extLst>
              <a:ext uri="{FF2B5EF4-FFF2-40B4-BE49-F238E27FC236}">
                <a16:creationId xmlns:a16="http://schemas.microsoft.com/office/drawing/2014/main" id="{3E23A947-2D45-4208-AE2B-64948C87A3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87931"/>
            <a:ext cx="96012"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050" name="Picture 2" descr="Zoomed Image">
            <a:extLst>
              <a:ext uri="{FF2B5EF4-FFF2-40B4-BE49-F238E27FC236}">
                <a16:creationId xmlns:a16="http://schemas.microsoft.com/office/drawing/2014/main" id="{EC449047-CBA0-732C-7A4C-DFC139197D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r="16573" b="3"/>
          <a:stretch>
            <a:fillRect/>
          </a:stretch>
        </p:blipFill>
        <p:spPr bwMode="auto">
          <a:xfrm>
            <a:off x="322326" y="1721922"/>
            <a:ext cx="5028668" cy="4520559"/>
          </a:xfrm>
          <a:prstGeom prst="rect">
            <a:avLst/>
          </a:prstGeom>
          <a:noFill/>
          <a:extLst>
            <a:ext uri="{909E8E84-426E-40DD-AFC4-6F175D3DCCD1}">
              <a14:hiddenFill xmlns:a14="http://schemas.microsoft.com/office/drawing/2010/main">
                <a:solidFill>
                  <a:srgbClr val="FFFFFF"/>
                </a:solidFill>
              </a14:hiddenFill>
            </a:ext>
          </a:extLst>
        </p:spPr>
      </p:pic>
      <p:sp useBgFill="1">
        <p:nvSpPr>
          <p:cNvPr id="2059" name="Rectangle 2058">
            <a:extLst>
              <a:ext uri="{FF2B5EF4-FFF2-40B4-BE49-F238E27FC236}">
                <a16:creationId xmlns:a16="http://schemas.microsoft.com/office/drawing/2014/main" id="{E5BBB0F9-6A59-4D02-A9C7-A2D6516684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57850" y="1721922"/>
            <a:ext cx="3163824" cy="4520560"/>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p:cNvSpPr>
            <a:spLocks noGrp="1"/>
          </p:cNvSpPr>
          <p:nvPr>
            <p:ph idx="1"/>
          </p:nvPr>
        </p:nvSpPr>
        <p:spPr>
          <a:xfrm>
            <a:off x="5954064" y="2020824"/>
            <a:ext cx="2591322" cy="3959352"/>
          </a:xfrm>
        </p:spPr>
        <p:txBody>
          <a:bodyPr anchor="ctr">
            <a:normAutofit/>
          </a:bodyPr>
          <a:lstStyle/>
          <a:p>
            <a:r>
              <a:rPr lang="fr-FR" sz="1600" dirty="0" err="1"/>
              <a:t>Harmful</a:t>
            </a:r>
            <a:r>
              <a:rPr lang="fr-FR" sz="1600" dirty="0"/>
              <a:t> (18 </a:t>
            </a:r>
            <a:r>
              <a:rPr lang="fr-FR" sz="1600" dirty="0" err="1"/>
              <a:t>species</a:t>
            </a:r>
            <a:r>
              <a:rPr lang="fr-FR" sz="1600" dirty="0"/>
              <a:t>): </a:t>
            </a:r>
            <a:r>
              <a:rPr lang="fr-FR" sz="1600" dirty="0" err="1"/>
              <a:t>planthopper</a:t>
            </a:r>
            <a:r>
              <a:rPr lang="fr-FR" sz="1600" dirty="0"/>
              <a:t>, </a:t>
            </a:r>
            <a:r>
              <a:rPr lang="fr-FR" sz="1600" dirty="0" err="1"/>
              <a:t>leaf</a:t>
            </a:r>
            <a:r>
              <a:rPr lang="fr-FR" sz="1600" dirty="0"/>
              <a:t> roller, </a:t>
            </a:r>
            <a:r>
              <a:rPr lang="fr-FR" sz="1600" dirty="0" err="1"/>
              <a:t>armyworm</a:t>
            </a:r>
            <a:endParaRPr lang="fr-FR" sz="1600" dirty="0"/>
          </a:p>
          <a:p>
            <a:r>
              <a:rPr lang="fr-FR" sz="1600" dirty="0"/>
              <a:t>Caution (5 </a:t>
            </a:r>
            <a:r>
              <a:rPr lang="fr-FR" sz="1600" dirty="0" err="1"/>
              <a:t>species</a:t>
            </a:r>
            <a:r>
              <a:rPr lang="fr-FR" sz="1600" dirty="0"/>
              <a:t>): </a:t>
            </a:r>
            <a:r>
              <a:rPr lang="fr-FR" sz="1600" dirty="0" err="1"/>
              <a:t>yellow</a:t>
            </a:r>
            <a:r>
              <a:rPr lang="fr-FR" sz="1600" dirty="0"/>
              <a:t> </a:t>
            </a:r>
            <a:r>
              <a:rPr lang="fr-FR" sz="1600" dirty="0" err="1"/>
              <a:t>tiger</a:t>
            </a:r>
            <a:r>
              <a:rPr lang="fr-FR" sz="1600" dirty="0"/>
              <a:t>, land </a:t>
            </a:r>
            <a:r>
              <a:rPr lang="fr-FR" sz="1600" dirty="0" err="1"/>
              <a:t>tiger</a:t>
            </a:r>
            <a:endParaRPr lang="fr-FR" sz="1600" dirty="0"/>
          </a:p>
          <a:p>
            <a:r>
              <a:rPr lang="fr-FR" sz="1600" dirty="0"/>
              <a:t>Safe (1 </a:t>
            </a:r>
            <a:r>
              <a:rPr lang="fr-FR" sz="1600" dirty="0" err="1"/>
              <a:t>species</a:t>
            </a:r>
            <a:r>
              <a:rPr lang="fr-FR" sz="1600" dirty="0"/>
              <a:t>): </a:t>
            </a:r>
            <a:r>
              <a:rPr lang="fr-FR" sz="1600" dirty="0" err="1"/>
              <a:t>little</a:t>
            </a:r>
            <a:r>
              <a:rPr lang="fr-FR" sz="1600" dirty="0"/>
              <a:t> gecko</a:t>
            </a:r>
          </a:p>
          <a:p>
            <a:r>
              <a:rPr lang="fr-FR" sz="1600" dirty="0" err="1"/>
              <a:t>Color-coded</a:t>
            </a:r>
            <a:r>
              <a:rPr lang="fr-FR" sz="1600" dirty="0"/>
              <a:t> </a:t>
            </a:r>
            <a:r>
              <a:rPr lang="fr-FR" sz="1600" dirty="0" err="1"/>
              <a:t>categories</a:t>
            </a:r>
            <a:r>
              <a:rPr lang="fr-FR" sz="1600" dirty="0"/>
              <a:t> for </a:t>
            </a:r>
            <a:r>
              <a:rPr lang="fr-FR" sz="1600" dirty="0" err="1"/>
              <a:t>easy</a:t>
            </a:r>
            <a:r>
              <a:rPr lang="fr-FR" sz="1600" dirty="0"/>
              <a:t> </a:t>
            </a:r>
            <a:r>
              <a:rPr lang="fr-FR" sz="1600" dirty="0" err="1"/>
              <a:t>interpretation</a:t>
            </a:r>
            <a:endParaRPr lang="fr-FR" sz="1600" dirty="0"/>
          </a:p>
        </p:txBody>
      </p:sp>
      <p:sp>
        <p:nvSpPr>
          <p:cNvPr id="4" name="Espace réservé du numéro de diapositive 3">
            <a:extLst>
              <a:ext uri="{FF2B5EF4-FFF2-40B4-BE49-F238E27FC236}">
                <a16:creationId xmlns:a16="http://schemas.microsoft.com/office/drawing/2014/main" id="{3C6B0483-7B76-08BA-A583-9BA6E7648C42}"/>
              </a:ext>
            </a:extLst>
          </p:cNvPr>
          <p:cNvSpPr>
            <a:spLocks noGrp="1"/>
          </p:cNvSpPr>
          <p:nvPr>
            <p:ph type="sldNum" sz="quarter" idx="12"/>
          </p:nvPr>
        </p:nvSpPr>
        <p:spPr>
          <a:xfrm>
            <a:off x="6913916" y="6409884"/>
            <a:ext cx="2133600" cy="365125"/>
          </a:xfrm>
        </p:spPr>
        <p:txBody>
          <a:bodyPr/>
          <a:lstStyle/>
          <a:p>
            <a:fld id="{C1FF6DA9-008F-8B48-92A6-B652298478BF}" type="slidenum">
              <a:rPr lang="en-US" smtClean="0"/>
              <a:t>6</a:t>
            </a:fld>
            <a:endParaRPr 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CEF6118E-44FB-4509-B4D9-129052E4C6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26366" y="525195"/>
            <a:ext cx="2989616" cy="2806506"/>
          </a:xfrm>
        </p:spPr>
        <p:txBody>
          <a:bodyPr anchor="b">
            <a:normAutofit/>
          </a:bodyPr>
          <a:lstStyle/>
          <a:p>
            <a:r>
              <a:rPr lang="fr-FR" sz="3500"/>
              <a:t>Web Dashboard Features</a:t>
            </a:r>
          </a:p>
        </p:txBody>
      </p:sp>
      <p:pic>
        <p:nvPicPr>
          <p:cNvPr id="5" name="Image 4">
            <a:extLst>
              <a:ext uri="{FF2B5EF4-FFF2-40B4-BE49-F238E27FC236}">
                <a16:creationId xmlns:a16="http://schemas.microsoft.com/office/drawing/2014/main" id="{F38C1274-258A-5F14-09FC-01C29811BE3D}"/>
              </a:ext>
            </a:extLst>
          </p:cNvPr>
          <p:cNvPicPr>
            <a:picLocks noChangeAspect="1"/>
          </p:cNvPicPr>
          <p:nvPr/>
        </p:nvPicPr>
        <p:blipFill>
          <a:blip r:embed="rId3"/>
          <a:srcRect r="1234" b="3"/>
          <a:stretch>
            <a:fillRect/>
          </a:stretch>
        </p:blipFill>
        <p:spPr>
          <a:xfrm>
            <a:off x="3889915" y="163646"/>
            <a:ext cx="5254085" cy="2699687"/>
          </a:xfrm>
          <a:prstGeom prst="rect">
            <a:avLst/>
          </a:prstGeom>
        </p:spPr>
      </p:pic>
      <p:sp>
        <p:nvSpPr>
          <p:cNvPr id="3" name="Content Placeholder 2"/>
          <p:cNvSpPr>
            <a:spLocks noGrp="1"/>
          </p:cNvSpPr>
          <p:nvPr>
            <p:ph idx="1"/>
          </p:nvPr>
        </p:nvSpPr>
        <p:spPr>
          <a:xfrm>
            <a:off x="626366" y="3526300"/>
            <a:ext cx="2989616" cy="2588458"/>
          </a:xfrm>
        </p:spPr>
        <p:txBody>
          <a:bodyPr>
            <a:normAutofit/>
          </a:bodyPr>
          <a:lstStyle/>
          <a:p>
            <a:r>
              <a:rPr lang="en-US" sz="1700" dirty="0"/>
              <a:t>Real-time image analysis</a:t>
            </a:r>
          </a:p>
          <a:p>
            <a:r>
              <a:rPr lang="en-US" sz="1700" dirty="0"/>
              <a:t>Interactive analytics and trends</a:t>
            </a:r>
          </a:p>
          <a:p>
            <a:r>
              <a:rPr lang="en-US" sz="1700" dirty="0"/>
              <a:t>Remote camera control</a:t>
            </a:r>
          </a:p>
          <a:p>
            <a:r>
              <a:rPr lang="en-US" sz="1700" dirty="0"/>
              <a:t>Color-coded alerts</a:t>
            </a:r>
          </a:p>
          <a:p>
            <a:r>
              <a:rPr lang="en-US" sz="1700" dirty="0"/>
              <a:t>Mobile-responsive design</a:t>
            </a:r>
          </a:p>
        </p:txBody>
      </p:sp>
      <p:pic>
        <p:nvPicPr>
          <p:cNvPr id="7" name="Image 6">
            <a:extLst>
              <a:ext uri="{FF2B5EF4-FFF2-40B4-BE49-F238E27FC236}">
                <a16:creationId xmlns:a16="http://schemas.microsoft.com/office/drawing/2014/main" id="{BD1FB853-0EE2-2C01-A658-6202FA36AAB7}"/>
              </a:ext>
            </a:extLst>
          </p:cNvPr>
          <p:cNvPicPr>
            <a:picLocks noChangeAspect="1"/>
          </p:cNvPicPr>
          <p:nvPr/>
        </p:nvPicPr>
        <p:blipFill>
          <a:blip r:embed="rId4"/>
          <a:srcRect r="22726" b="3"/>
          <a:stretch>
            <a:fillRect/>
          </a:stretch>
        </p:blipFill>
        <p:spPr>
          <a:xfrm>
            <a:off x="3889915" y="2858983"/>
            <a:ext cx="5254085" cy="3450545"/>
          </a:xfrm>
          <a:prstGeom prst="rect">
            <a:avLst/>
          </a:prstGeom>
        </p:spPr>
      </p:pic>
      <p:pic>
        <p:nvPicPr>
          <p:cNvPr id="9" name="Image 8">
            <a:extLst>
              <a:ext uri="{FF2B5EF4-FFF2-40B4-BE49-F238E27FC236}">
                <a16:creationId xmlns:a16="http://schemas.microsoft.com/office/drawing/2014/main" id="{BB2A371D-7483-F51A-A0E8-F6C94C276E81}"/>
              </a:ext>
            </a:extLst>
          </p:cNvPr>
          <p:cNvPicPr>
            <a:picLocks noChangeAspect="1"/>
          </p:cNvPicPr>
          <p:nvPr/>
        </p:nvPicPr>
        <p:blipFill>
          <a:blip r:embed="rId5"/>
          <a:stretch>
            <a:fillRect/>
          </a:stretch>
        </p:blipFill>
        <p:spPr>
          <a:xfrm flipV="1">
            <a:off x="3889915" y="6330876"/>
            <a:ext cx="5254085" cy="534240"/>
          </a:xfrm>
          <a:prstGeom prst="rect">
            <a:avLst/>
          </a:prstGeom>
        </p:spPr>
      </p:pic>
      <p:sp>
        <p:nvSpPr>
          <p:cNvPr id="4" name="Espace réservé du numéro de diapositive 3">
            <a:extLst>
              <a:ext uri="{FF2B5EF4-FFF2-40B4-BE49-F238E27FC236}">
                <a16:creationId xmlns:a16="http://schemas.microsoft.com/office/drawing/2014/main" id="{497EB477-C6A2-E504-931C-96FF7E7A3A48}"/>
              </a:ext>
            </a:extLst>
          </p:cNvPr>
          <p:cNvSpPr>
            <a:spLocks noGrp="1"/>
          </p:cNvSpPr>
          <p:nvPr>
            <p:ph type="sldNum" sz="quarter" idx="12"/>
          </p:nvPr>
        </p:nvSpPr>
        <p:spPr/>
        <p:txBody>
          <a:bodyPr/>
          <a:lstStyle/>
          <a:p>
            <a:fld id="{C1FF6DA9-008F-8B48-92A6-B652298478BF}" type="slidenum">
              <a:rPr lang="en-US" smtClean="0"/>
              <a:t>7</a:t>
            </a:fld>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761DDFE-071F-4200-B0AA-394476C2D2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28648" y="547815"/>
            <a:ext cx="3875389" cy="1680519"/>
          </a:xfrm>
        </p:spPr>
        <p:txBody>
          <a:bodyPr>
            <a:normAutofit/>
          </a:bodyPr>
          <a:lstStyle/>
          <a:p>
            <a:r>
              <a:rPr lang="fr-FR" sz="3500"/>
              <a:t>Performance Results</a:t>
            </a:r>
          </a:p>
        </p:txBody>
      </p:sp>
      <p:sp>
        <p:nvSpPr>
          <p:cNvPr id="3" name="Content Placeholder 2"/>
          <p:cNvSpPr>
            <a:spLocks noGrp="1"/>
          </p:cNvSpPr>
          <p:nvPr>
            <p:ph idx="1"/>
          </p:nvPr>
        </p:nvSpPr>
        <p:spPr>
          <a:xfrm>
            <a:off x="4639964" y="547815"/>
            <a:ext cx="3884220" cy="1680519"/>
          </a:xfrm>
        </p:spPr>
        <p:txBody>
          <a:bodyPr anchor="ctr">
            <a:normAutofit/>
          </a:bodyPr>
          <a:lstStyle/>
          <a:p>
            <a:pPr>
              <a:lnSpc>
                <a:spcPct val="90000"/>
              </a:lnSpc>
            </a:pPr>
            <a:r>
              <a:rPr lang="en-US" sz="1400" dirty="0"/>
              <a:t>mAP50: 0.661, Precision: 0.663, Recall: 0.643</a:t>
            </a:r>
          </a:p>
          <a:p>
            <a:pPr>
              <a:lnSpc>
                <a:spcPct val="90000"/>
              </a:lnSpc>
            </a:pPr>
            <a:r>
              <a:rPr lang="en-US" sz="1400" dirty="0"/>
              <a:t>F1-Score: 0.653</a:t>
            </a:r>
          </a:p>
          <a:p>
            <a:pPr>
              <a:lnSpc>
                <a:spcPct val="90000"/>
              </a:lnSpc>
            </a:pPr>
            <a:r>
              <a:rPr lang="en-US" sz="1400" dirty="0"/>
              <a:t>Inference: 45ms per image</a:t>
            </a:r>
          </a:p>
          <a:p>
            <a:pPr>
              <a:lnSpc>
                <a:spcPct val="90000"/>
              </a:lnSpc>
            </a:pPr>
            <a:r>
              <a:rPr lang="en-US" sz="1400" dirty="0"/>
              <a:t>Outperforms manual detection methods</a:t>
            </a:r>
          </a:p>
        </p:txBody>
      </p:sp>
      <p:pic>
        <p:nvPicPr>
          <p:cNvPr id="4" name="Espace réservé du contenu 5">
            <a:extLst>
              <a:ext uri="{FF2B5EF4-FFF2-40B4-BE49-F238E27FC236}">
                <a16:creationId xmlns:a16="http://schemas.microsoft.com/office/drawing/2014/main" id="{C2BBFE8E-BBB7-F3A3-3CDF-B9C29610EB75}"/>
              </a:ext>
            </a:extLst>
          </p:cNvPr>
          <p:cNvPicPr>
            <a:picLocks noChangeAspect="1"/>
          </p:cNvPicPr>
          <p:nvPr/>
        </p:nvPicPr>
        <p:blipFill>
          <a:blip r:embed="rId3"/>
          <a:stretch>
            <a:fillRect/>
          </a:stretch>
        </p:blipFill>
        <p:spPr>
          <a:xfrm>
            <a:off x="628648" y="2514195"/>
            <a:ext cx="3875389" cy="3526603"/>
          </a:xfrm>
          <a:prstGeom prst="rect">
            <a:avLst/>
          </a:prstGeom>
        </p:spPr>
      </p:pic>
      <p:pic>
        <p:nvPicPr>
          <p:cNvPr id="5" name="Image 4" descr="Une image contenant texte, capture d’écran, Police, nombre&#10;&#10;Le contenu généré par l’IA peut être incorrect.">
            <a:extLst>
              <a:ext uri="{FF2B5EF4-FFF2-40B4-BE49-F238E27FC236}">
                <a16:creationId xmlns:a16="http://schemas.microsoft.com/office/drawing/2014/main" id="{C4A4CE05-431A-9B11-EA5D-7C9D4FE825E7}"/>
              </a:ext>
            </a:extLst>
          </p:cNvPr>
          <p:cNvPicPr>
            <a:picLocks noChangeAspect="1"/>
          </p:cNvPicPr>
          <p:nvPr/>
        </p:nvPicPr>
        <p:blipFill>
          <a:blip r:embed="rId4">
            <a:extLst>
              <a:ext uri="{28A0092B-C50C-407E-A947-70E740481C1C}">
                <a14:useLocalDpi xmlns:a14="http://schemas.microsoft.com/office/drawing/2010/main" val="0"/>
              </a:ext>
            </a:extLst>
          </a:blip>
          <a:srcRect r="11786"/>
          <a:stretch>
            <a:fillRect/>
          </a:stretch>
        </p:blipFill>
        <p:spPr>
          <a:xfrm>
            <a:off x="4648795" y="2630059"/>
            <a:ext cx="3875389" cy="3294876"/>
          </a:xfrm>
          <a:prstGeom prst="rect">
            <a:avLst/>
          </a:prstGeom>
        </p:spPr>
      </p:pic>
      <p:sp>
        <p:nvSpPr>
          <p:cNvPr id="6" name="Espace réservé du numéro de diapositive 5">
            <a:extLst>
              <a:ext uri="{FF2B5EF4-FFF2-40B4-BE49-F238E27FC236}">
                <a16:creationId xmlns:a16="http://schemas.microsoft.com/office/drawing/2014/main" id="{37B29AC4-5609-791E-E258-9B60ADF2E1E0}"/>
              </a:ext>
            </a:extLst>
          </p:cNvPr>
          <p:cNvSpPr>
            <a:spLocks noGrp="1"/>
          </p:cNvSpPr>
          <p:nvPr>
            <p:ph type="sldNum" sz="quarter" idx="12"/>
          </p:nvPr>
        </p:nvSpPr>
        <p:spPr/>
        <p:txBody>
          <a:bodyPr/>
          <a:lstStyle/>
          <a:p>
            <a:fld id="{C1FF6DA9-008F-8B48-92A6-B652298478BF}" type="slidenum">
              <a:rPr lang="en-US" smtClean="0"/>
              <a:t>8</a:t>
            </a:fld>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1A95671B-3CC6-4792-9114-B74FAEA224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26366" y="552906"/>
            <a:ext cx="3874452" cy="1674904"/>
          </a:xfrm>
        </p:spPr>
        <p:txBody>
          <a:bodyPr anchor="ctr">
            <a:normAutofit/>
          </a:bodyPr>
          <a:lstStyle/>
          <a:p>
            <a:r>
              <a:rPr lang="fr-FR" sz="3500"/>
              <a:t>System Advantages</a:t>
            </a:r>
          </a:p>
        </p:txBody>
      </p:sp>
      <p:sp>
        <p:nvSpPr>
          <p:cNvPr id="3" name="Content Placeholder 2"/>
          <p:cNvSpPr>
            <a:spLocks noGrp="1"/>
          </p:cNvSpPr>
          <p:nvPr>
            <p:ph idx="1"/>
          </p:nvPr>
        </p:nvSpPr>
        <p:spPr>
          <a:xfrm>
            <a:off x="4643181" y="552906"/>
            <a:ext cx="3869869" cy="1674905"/>
          </a:xfrm>
        </p:spPr>
        <p:txBody>
          <a:bodyPr anchor="ctr">
            <a:normAutofit/>
          </a:bodyPr>
          <a:lstStyle/>
          <a:p>
            <a:r>
              <a:rPr lang="en-US" sz="1700" dirty="0"/>
              <a:t>High accuracy, low cost</a:t>
            </a:r>
          </a:p>
          <a:p>
            <a:r>
              <a:rPr lang="en-US" sz="1700" dirty="0"/>
              <a:t>Real-time detection</a:t>
            </a:r>
          </a:p>
          <a:p>
            <a:r>
              <a:rPr lang="en-US" sz="1700" dirty="0"/>
              <a:t>Scalable multi-unit deployment</a:t>
            </a:r>
          </a:p>
          <a:p>
            <a:r>
              <a:rPr lang="en-US" sz="1700" dirty="0"/>
              <a:t>Network resilience with buffering</a:t>
            </a:r>
          </a:p>
          <a:p>
            <a:r>
              <a:rPr lang="en-US" sz="1700" dirty="0"/>
              <a:t>Actionable risk-based insights</a:t>
            </a:r>
          </a:p>
        </p:txBody>
      </p:sp>
      <p:graphicFrame>
        <p:nvGraphicFramePr>
          <p:cNvPr id="5" name="Tableau 4">
            <a:extLst>
              <a:ext uri="{FF2B5EF4-FFF2-40B4-BE49-F238E27FC236}">
                <a16:creationId xmlns:a16="http://schemas.microsoft.com/office/drawing/2014/main" id="{8940D5CE-2227-D320-17EA-18D15698C93D}"/>
              </a:ext>
            </a:extLst>
          </p:cNvPr>
          <p:cNvGraphicFramePr>
            <a:graphicFrameLocks noGrp="1"/>
          </p:cNvGraphicFramePr>
          <p:nvPr>
            <p:extLst>
              <p:ext uri="{D42A27DB-BD31-4B8C-83A1-F6EECF244321}">
                <p14:modId xmlns:p14="http://schemas.microsoft.com/office/powerpoint/2010/main" val="1420433558"/>
              </p:ext>
            </p:extLst>
          </p:nvPr>
        </p:nvGraphicFramePr>
        <p:xfrm>
          <a:off x="626374" y="2407402"/>
          <a:ext cx="7886678" cy="3894893"/>
        </p:xfrm>
        <a:graphic>
          <a:graphicData uri="http://schemas.openxmlformats.org/drawingml/2006/table">
            <a:tbl>
              <a:tblPr firstRow="1" firstCol="1" bandRow="1">
                <a:solidFill>
                  <a:schemeClr val="bg1">
                    <a:lumMod val="95000"/>
                  </a:schemeClr>
                </a:solidFill>
                <a:tableStyleId>{5C22544A-7EE6-4342-B048-85BDC9FD1C3A}</a:tableStyleId>
              </a:tblPr>
              <a:tblGrid>
                <a:gridCol w="2469796">
                  <a:extLst>
                    <a:ext uri="{9D8B030D-6E8A-4147-A177-3AD203B41FA5}">
                      <a16:colId xmlns:a16="http://schemas.microsoft.com/office/drawing/2014/main" val="2932638765"/>
                    </a:ext>
                  </a:extLst>
                </a:gridCol>
                <a:gridCol w="1340224">
                  <a:extLst>
                    <a:ext uri="{9D8B030D-6E8A-4147-A177-3AD203B41FA5}">
                      <a16:colId xmlns:a16="http://schemas.microsoft.com/office/drawing/2014/main" val="3693921839"/>
                    </a:ext>
                  </a:extLst>
                </a:gridCol>
                <a:gridCol w="1152780">
                  <a:extLst>
                    <a:ext uri="{9D8B030D-6E8A-4147-A177-3AD203B41FA5}">
                      <a16:colId xmlns:a16="http://schemas.microsoft.com/office/drawing/2014/main" val="1553481377"/>
                    </a:ext>
                  </a:extLst>
                </a:gridCol>
                <a:gridCol w="1471595">
                  <a:extLst>
                    <a:ext uri="{9D8B030D-6E8A-4147-A177-3AD203B41FA5}">
                      <a16:colId xmlns:a16="http://schemas.microsoft.com/office/drawing/2014/main" val="3947985626"/>
                    </a:ext>
                  </a:extLst>
                </a:gridCol>
                <a:gridCol w="1452283">
                  <a:extLst>
                    <a:ext uri="{9D8B030D-6E8A-4147-A177-3AD203B41FA5}">
                      <a16:colId xmlns:a16="http://schemas.microsoft.com/office/drawing/2014/main" val="388996558"/>
                    </a:ext>
                  </a:extLst>
                </a:gridCol>
              </a:tblGrid>
              <a:tr h="906640">
                <a:tc>
                  <a:txBody>
                    <a:bodyPr/>
                    <a:lstStyle/>
                    <a:p>
                      <a:pPr>
                        <a:spcAft>
                          <a:spcPts val="200"/>
                        </a:spcAft>
                        <a:buNone/>
                        <a:tabLst>
                          <a:tab pos="600710" algn="l"/>
                          <a:tab pos="1138555" algn="l"/>
                        </a:tabLst>
                      </a:pPr>
                      <a:r>
                        <a:rPr lang="en-US" sz="2100" b="1" cap="none" spc="0">
                          <a:solidFill>
                            <a:schemeClr val="tx1"/>
                          </a:solidFill>
                          <a:effectLst/>
                        </a:rPr>
                        <a:t>Method</a:t>
                      </a:r>
                      <a:endParaRPr lang="fr-FR" sz="2100" b="1" cap="none" spc="0">
                        <a:solidFill>
                          <a:schemeClr val="tx1"/>
                        </a:solidFill>
                        <a:effectLst/>
                        <a:latin typeface="Merriweather" panose="00000500000000000000" pitchFamily="2" charset="0"/>
                        <a:ea typeface="Merriweather" panose="00000500000000000000" pitchFamily="2" charset="0"/>
                        <a:cs typeface="Merriweather" panose="00000500000000000000" pitchFamily="2" charset="0"/>
                      </a:endParaRPr>
                    </a:p>
                  </a:txBody>
                  <a:tcPr marL="85379" marR="91477" marT="24394" marB="182954" anchor="b">
                    <a:lnL w="12700" cmpd="sng">
                      <a:noFill/>
                    </a:lnL>
                    <a:lnR w="12700" cmpd="sng">
                      <a:noFill/>
                    </a:lnR>
                    <a:lnT w="9525" cap="flat" cmpd="sng" algn="ctr">
                      <a:noFill/>
                      <a:prstDash val="solid"/>
                    </a:lnT>
                    <a:lnB w="38100" cmpd="sng">
                      <a:noFill/>
                    </a:lnB>
                    <a:solidFill>
                      <a:schemeClr val="bg1">
                        <a:lumMod val="95000"/>
                      </a:schemeClr>
                    </a:solidFill>
                  </a:tcPr>
                </a:tc>
                <a:tc>
                  <a:txBody>
                    <a:bodyPr/>
                    <a:lstStyle/>
                    <a:p>
                      <a:pPr>
                        <a:spcAft>
                          <a:spcPts val="200"/>
                        </a:spcAft>
                        <a:buNone/>
                        <a:tabLst>
                          <a:tab pos="600710" algn="l"/>
                          <a:tab pos="1138555" algn="l"/>
                        </a:tabLst>
                      </a:pPr>
                      <a:r>
                        <a:rPr lang="en-US" sz="2100" b="1" cap="none" spc="0">
                          <a:solidFill>
                            <a:schemeClr val="tx1"/>
                          </a:solidFill>
                          <a:effectLst/>
                        </a:rPr>
                        <a:t>Accuracy</a:t>
                      </a:r>
                      <a:endParaRPr lang="fr-FR" sz="2100" b="1" cap="none" spc="0">
                        <a:solidFill>
                          <a:schemeClr val="tx1"/>
                        </a:solidFill>
                        <a:effectLst/>
                        <a:latin typeface="Merriweather" panose="00000500000000000000" pitchFamily="2" charset="0"/>
                        <a:ea typeface="Merriweather" panose="00000500000000000000" pitchFamily="2" charset="0"/>
                        <a:cs typeface="Merriweather" panose="00000500000000000000" pitchFamily="2" charset="0"/>
                      </a:endParaRPr>
                    </a:p>
                  </a:txBody>
                  <a:tcPr marL="85379" marR="91477" marT="24394" marB="182954" anchor="b">
                    <a:lnL w="12700" cmpd="sng">
                      <a:noFill/>
                    </a:lnL>
                    <a:lnR w="12700" cmpd="sng">
                      <a:noFill/>
                    </a:lnR>
                    <a:lnT w="9525" cap="flat" cmpd="sng" algn="ctr">
                      <a:noFill/>
                      <a:prstDash val="solid"/>
                    </a:lnT>
                    <a:lnB w="38100" cmpd="sng">
                      <a:noFill/>
                    </a:lnB>
                    <a:solidFill>
                      <a:schemeClr val="bg1">
                        <a:lumMod val="95000"/>
                      </a:schemeClr>
                    </a:solidFill>
                  </a:tcPr>
                </a:tc>
                <a:tc>
                  <a:txBody>
                    <a:bodyPr/>
                    <a:lstStyle/>
                    <a:p>
                      <a:pPr>
                        <a:spcAft>
                          <a:spcPts val="200"/>
                        </a:spcAft>
                        <a:buNone/>
                        <a:tabLst>
                          <a:tab pos="600710" algn="l"/>
                          <a:tab pos="1138555" algn="l"/>
                        </a:tabLst>
                      </a:pPr>
                      <a:r>
                        <a:rPr lang="en-US" sz="2100" b="1" cap="none" spc="0">
                          <a:solidFill>
                            <a:schemeClr val="tx1"/>
                          </a:solidFill>
                          <a:effectLst/>
                        </a:rPr>
                        <a:t>Cost</a:t>
                      </a:r>
                      <a:endParaRPr lang="fr-FR" sz="2100" b="1" cap="none" spc="0">
                        <a:solidFill>
                          <a:schemeClr val="tx1"/>
                        </a:solidFill>
                        <a:effectLst/>
                        <a:latin typeface="Merriweather" panose="00000500000000000000" pitchFamily="2" charset="0"/>
                        <a:ea typeface="Merriweather" panose="00000500000000000000" pitchFamily="2" charset="0"/>
                        <a:cs typeface="Merriweather" panose="00000500000000000000" pitchFamily="2" charset="0"/>
                      </a:endParaRPr>
                    </a:p>
                  </a:txBody>
                  <a:tcPr marL="85379" marR="91477" marT="24394" marB="182954" anchor="b">
                    <a:lnL w="12700" cmpd="sng">
                      <a:noFill/>
                    </a:lnL>
                    <a:lnR w="12700" cmpd="sng">
                      <a:noFill/>
                    </a:lnR>
                    <a:lnT w="9525" cap="flat" cmpd="sng" algn="ctr">
                      <a:noFill/>
                      <a:prstDash val="solid"/>
                    </a:lnT>
                    <a:lnB w="38100" cmpd="sng">
                      <a:noFill/>
                    </a:lnB>
                    <a:solidFill>
                      <a:schemeClr val="bg1">
                        <a:lumMod val="95000"/>
                      </a:schemeClr>
                    </a:solidFill>
                  </a:tcPr>
                </a:tc>
                <a:tc>
                  <a:txBody>
                    <a:bodyPr/>
                    <a:lstStyle/>
                    <a:p>
                      <a:pPr>
                        <a:spcAft>
                          <a:spcPts val="200"/>
                        </a:spcAft>
                        <a:buNone/>
                        <a:tabLst>
                          <a:tab pos="600710" algn="l"/>
                          <a:tab pos="1138555" algn="l"/>
                        </a:tabLst>
                      </a:pPr>
                      <a:r>
                        <a:rPr lang="en-US" sz="2100" b="1" cap="none" spc="0">
                          <a:solidFill>
                            <a:schemeClr val="tx1"/>
                          </a:solidFill>
                          <a:effectLst/>
                        </a:rPr>
                        <a:t>Scalability</a:t>
                      </a:r>
                      <a:endParaRPr lang="fr-FR" sz="2100" b="1" cap="none" spc="0">
                        <a:solidFill>
                          <a:schemeClr val="tx1"/>
                        </a:solidFill>
                        <a:effectLst/>
                        <a:latin typeface="Merriweather" panose="00000500000000000000" pitchFamily="2" charset="0"/>
                        <a:ea typeface="Merriweather" panose="00000500000000000000" pitchFamily="2" charset="0"/>
                        <a:cs typeface="Merriweather" panose="00000500000000000000" pitchFamily="2" charset="0"/>
                      </a:endParaRPr>
                    </a:p>
                  </a:txBody>
                  <a:tcPr marL="85379" marR="91477" marT="24394" marB="182954" anchor="b">
                    <a:lnL w="12700" cmpd="sng">
                      <a:noFill/>
                    </a:lnL>
                    <a:lnR w="12700" cmpd="sng">
                      <a:noFill/>
                    </a:lnR>
                    <a:lnT w="9525" cap="flat" cmpd="sng" algn="ctr">
                      <a:noFill/>
                      <a:prstDash val="solid"/>
                    </a:lnT>
                    <a:lnB w="38100" cmpd="sng">
                      <a:noFill/>
                    </a:lnB>
                    <a:solidFill>
                      <a:schemeClr val="bg1">
                        <a:lumMod val="95000"/>
                      </a:schemeClr>
                    </a:solidFill>
                  </a:tcPr>
                </a:tc>
                <a:tc>
                  <a:txBody>
                    <a:bodyPr/>
                    <a:lstStyle/>
                    <a:p>
                      <a:pPr>
                        <a:spcAft>
                          <a:spcPts val="200"/>
                        </a:spcAft>
                        <a:buNone/>
                        <a:tabLst>
                          <a:tab pos="600710" algn="l"/>
                          <a:tab pos="1138555" algn="l"/>
                        </a:tabLst>
                      </a:pPr>
                      <a:r>
                        <a:rPr lang="en-US" sz="2100" b="1" cap="none" spc="0">
                          <a:solidFill>
                            <a:schemeClr val="tx1"/>
                          </a:solidFill>
                          <a:effectLst/>
                        </a:rPr>
                        <a:t>Real-Time</a:t>
                      </a:r>
                      <a:endParaRPr lang="fr-FR" sz="2100" b="1" cap="none" spc="0">
                        <a:solidFill>
                          <a:schemeClr val="tx1"/>
                        </a:solidFill>
                        <a:effectLst/>
                        <a:latin typeface="Merriweather" panose="00000500000000000000" pitchFamily="2" charset="0"/>
                        <a:ea typeface="Merriweather" panose="00000500000000000000" pitchFamily="2" charset="0"/>
                        <a:cs typeface="Merriweather" panose="00000500000000000000" pitchFamily="2" charset="0"/>
                      </a:endParaRPr>
                    </a:p>
                  </a:txBody>
                  <a:tcPr marL="85379" marR="91477" marT="24394" marB="182954" anchor="b">
                    <a:lnL w="12700" cmpd="sng">
                      <a:noFill/>
                    </a:lnL>
                    <a:lnR w="12700" cmpd="sng">
                      <a:noFill/>
                    </a:lnR>
                    <a:lnT w="9525" cap="flat" cmpd="sng" algn="ctr">
                      <a:noFill/>
                      <a:prstDash val="solid"/>
                    </a:lnT>
                    <a:lnB w="38100" cmpd="sng">
                      <a:noFill/>
                    </a:lnB>
                    <a:solidFill>
                      <a:schemeClr val="bg1">
                        <a:lumMod val="95000"/>
                      </a:schemeClr>
                    </a:solidFill>
                  </a:tcPr>
                </a:tc>
                <a:extLst>
                  <a:ext uri="{0D108BD9-81ED-4DB2-BD59-A6C34878D82A}">
                    <a16:rowId xmlns:a16="http://schemas.microsoft.com/office/drawing/2014/main" val="1355134375"/>
                  </a:ext>
                </a:extLst>
              </a:tr>
              <a:tr h="500075">
                <a:tc>
                  <a:txBody>
                    <a:bodyPr/>
                    <a:lstStyle/>
                    <a:p>
                      <a:pPr>
                        <a:spcAft>
                          <a:spcPts val="200"/>
                        </a:spcAft>
                        <a:buNone/>
                        <a:tabLst>
                          <a:tab pos="600710" algn="l"/>
                          <a:tab pos="1138555" algn="l"/>
                        </a:tabLst>
                      </a:pPr>
                      <a:r>
                        <a:rPr lang="en-US" sz="1600" b="1" cap="none" spc="0">
                          <a:solidFill>
                            <a:schemeClr val="tx1"/>
                          </a:solidFill>
                          <a:effectLst/>
                        </a:rPr>
                        <a:t>Manual Inspection</a:t>
                      </a:r>
                      <a:endParaRPr lang="fr-FR" sz="1600" b="1" cap="none" spc="0">
                        <a:solidFill>
                          <a:schemeClr val="tx1"/>
                        </a:solidFill>
                        <a:effectLst/>
                        <a:latin typeface="Merriweather" panose="00000500000000000000" pitchFamily="2" charset="0"/>
                        <a:ea typeface="Merriweather" panose="00000500000000000000" pitchFamily="2" charset="0"/>
                        <a:cs typeface="Merriweather" panose="00000500000000000000" pitchFamily="2" charset="0"/>
                      </a:endParaRPr>
                    </a:p>
                  </a:txBody>
                  <a:tcPr marL="85379" marR="91477" marT="24394" marB="182954">
                    <a:lnL w="12700" cap="flat" cmpd="sng" algn="ctr">
                      <a:solidFill>
                        <a:schemeClr val="accent1"/>
                      </a:solidFill>
                      <a:prstDash val="solid"/>
                    </a:lnL>
                    <a:lnR w="12700" cmpd="sng">
                      <a:noFill/>
                      <a:prstDash val="solid"/>
                    </a:lnR>
                    <a:lnT w="38100" cmpd="sng">
                      <a:noFill/>
                    </a:lnT>
                    <a:lnB w="9525" cap="flat" cmpd="sng" algn="ctr">
                      <a:noFill/>
                      <a:prstDash val="solid"/>
                    </a:lnB>
                    <a:solidFill>
                      <a:schemeClr val="bg1">
                        <a:lumMod val="95000"/>
                      </a:schemeClr>
                    </a:solidFill>
                  </a:tcPr>
                </a:tc>
                <a:tc>
                  <a:txBody>
                    <a:bodyPr/>
                    <a:lstStyle/>
                    <a:p>
                      <a:pPr>
                        <a:spcAft>
                          <a:spcPts val="200"/>
                        </a:spcAft>
                        <a:buNone/>
                        <a:tabLst>
                          <a:tab pos="600710" algn="l"/>
                          <a:tab pos="1138555" algn="l"/>
                        </a:tabLst>
                      </a:pPr>
                      <a:r>
                        <a:rPr lang="en-US" sz="1600" cap="none" spc="0">
                          <a:solidFill>
                            <a:schemeClr val="tx1"/>
                          </a:solidFill>
                          <a:effectLst/>
                        </a:rPr>
                        <a:t>Medium</a:t>
                      </a:r>
                      <a:endParaRPr lang="fr-FR" sz="1600" cap="none" spc="0">
                        <a:solidFill>
                          <a:schemeClr val="tx1"/>
                        </a:solidFill>
                        <a:effectLst/>
                        <a:latin typeface="Merriweather" panose="00000500000000000000" pitchFamily="2" charset="0"/>
                        <a:ea typeface="Merriweather" panose="00000500000000000000" pitchFamily="2" charset="0"/>
                        <a:cs typeface="Merriweather" panose="00000500000000000000" pitchFamily="2" charset="0"/>
                      </a:endParaRPr>
                    </a:p>
                  </a:txBody>
                  <a:tcPr marL="85379" marR="91477" marT="24394" marB="182954">
                    <a:lnL w="12700" cmpd="sng">
                      <a:noFill/>
                      <a:prstDash val="solid"/>
                    </a:lnL>
                    <a:lnR w="12700" cmpd="sng">
                      <a:noFill/>
                      <a:prstDash val="solid"/>
                    </a:lnR>
                    <a:lnT w="38100" cmpd="sng">
                      <a:noFill/>
                    </a:lnT>
                    <a:lnB w="9525" cap="flat" cmpd="sng" algn="ctr">
                      <a:noFill/>
                      <a:prstDash val="solid"/>
                    </a:lnB>
                    <a:solidFill>
                      <a:schemeClr val="bg1">
                        <a:lumMod val="95000"/>
                      </a:schemeClr>
                    </a:solidFill>
                  </a:tcPr>
                </a:tc>
                <a:tc>
                  <a:txBody>
                    <a:bodyPr/>
                    <a:lstStyle/>
                    <a:p>
                      <a:pPr>
                        <a:spcAft>
                          <a:spcPts val="200"/>
                        </a:spcAft>
                        <a:buNone/>
                        <a:tabLst>
                          <a:tab pos="600710" algn="l"/>
                          <a:tab pos="1138555" algn="l"/>
                        </a:tabLst>
                      </a:pPr>
                      <a:r>
                        <a:rPr lang="en-US" sz="1600" cap="none" spc="0">
                          <a:solidFill>
                            <a:schemeClr val="tx1"/>
                          </a:solidFill>
                          <a:effectLst/>
                        </a:rPr>
                        <a:t>High</a:t>
                      </a:r>
                      <a:endParaRPr lang="fr-FR" sz="1600" cap="none" spc="0">
                        <a:solidFill>
                          <a:schemeClr val="tx1"/>
                        </a:solidFill>
                        <a:effectLst/>
                        <a:latin typeface="Merriweather" panose="00000500000000000000" pitchFamily="2" charset="0"/>
                        <a:ea typeface="Merriweather" panose="00000500000000000000" pitchFamily="2" charset="0"/>
                        <a:cs typeface="Merriweather" panose="00000500000000000000" pitchFamily="2" charset="0"/>
                      </a:endParaRPr>
                    </a:p>
                  </a:txBody>
                  <a:tcPr marL="85379" marR="91477" marT="24394" marB="182954">
                    <a:lnL w="12700" cmpd="sng">
                      <a:noFill/>
                      <a:prstDash val="solid"/>
                    </a:lnL>
                    <a:lnR w="12700" cmpd="sng">
                      <a:noFill/>
                      <a:prstDash val="solid"/>
                    </a:lnR>
                    <a:lnT w="38100" cmpd="sng">
                      <a:noFill/>
                    </a:lnT>
                    <a:lnB w="9525" cap="flat" cmpd="sng" algn="ctr">
                      <a:noFill/>
                      <a:prstDash val="solid"/>
                    </a:lnB>
                    <a:solidFill>
                      <a:schemeClr val="bg1">
                        <a:lumMod val="95000"/>
                      </a:schemeClr>
                    </a:solidFill>
                  </a:tcPr>
                </a:tc>
                <a:tc>
                  <a:txBody>
                    <a:bodyPr/>
                    <a:lstStyle/>
                    <a:p>
                      <a:pPr>
                        <a:spcAft>
                          <a:spcPts val="200"/>
                        </a:spcAft>
                        <a:buNone/>
                        <a:tabLst>
                          <a:tab pos="600710" algn="l"/>
                          <a:tab pos="1138555" algn="l"/>
                        </a:tabLst>
                      </a:pPr>
                      <a:r>
                        <a:rPr lang="en-US" sz="1600" cap="none" spc="0">
                          <a:solidFill>
                            <a:schemeClr val="tx1"/>
                          </a:solidFill>
                          <a:effectLst/>
                        </a:rPr>
                        <a:t>Low</a:t>
                      </a:r>
                      <a:endParaRPr lang="fr-FR" sz="1600" cap="none" spc="0">
                        <a:solidFill>
                          <a:schemeClr val="tx1"/>
                        </a:solidFill>
                        <a:effectLst/>
                        <a:latin typeface="Merriweather" panose="00000500000000000000" pitchFamily="2" charset="0"/>
                        <a:ea typeface="Merriweather" panose="00000500000000000000" pitchFamily="2" charset="0"/>
                        <a:cs typeface="Merriweather" panose="00000500000000000000" pitchFamily="2" charset="0"/>
                      </a:endParaRPr>
                    </a:p>
                  </a:txBody>
                  <a:tcPr marL="85379" marR="91477" marT="24394" marB="182954">
                    <a:lnL w="12700" cmpd="sng">
                      <a:noFill/>
                      <a:prstDash val="solid"/>
                    </a:lnL>
                    <a:lnR w="12700" cmpd="sng">
                      <a:noFill/>
                      <a:prstDash val="solid"/>
                    </a:lnR>
                    <a:lnT w="38100" cmpd="sng">
                      <a:noFill/>
                    </a:lnT>
                    <a:lnB w="9525" cap="flat" cmpd="sng" algn="ctr">
                      <a:noFill/>
                      <a:prstDash val="solid"/>
                    </a:lnB>
                    <a:solidFill>
                      <a:schemeClr val="bg1">
                        <a:lumMod val="95000"/>
                      </a:schemeClr>
                    </a:solidFill>
                  </a:tcPr>
                </a:tc>
                <a:tc>
                  <a:txBody>
                    <a:bodyPr/>
                    <a:lstStyle/>
                    <a:p>
                      <a:pPr>
                        <a:spcAft>
                          <a:spcPts val="200"/>
                        </a:spcAft>
                        <a:buNone/>
                        <a:tabLst>
                          <a:tab pos="600710" algn="l"/>
                          <a:tab pos="1138555" algn="l"/>
                        </a:tabLst>
                      </a:pPr>
                      <a:r>
                        <a:rPr lang="en-US" sz="1600" cap="none" spc="0">
                          <a:solidFill>
                            <a:schemeClr val="tx1"/>
                          </a:solidFill>
                          <a:effectLst/>
                        </a:rPr>
                        <a:t>No</a:t>
                      </a:r>
                      <a:endParaRPr lang="fr-FR" sz="1600" cap="none" spc="0">
                        <a:solidFill>
                          <a:schemeClr val="tx1"/>
                        </a:solidFill>
                        <a:effectLst/>
                        <a:latin typeface="Merriweather" panose="00000500000000000000" pitchFamily="2" charset="0"/>
                        <a:ea typeface="Merriweather" panose="00000500000000000000" pitchFamily="2" charset="0"/>
                        <a:cs typeface="Merriweather" panose="00000500000000000000" pitchFamily="2" charset="0"/>
                      </a:endParaRPr>
                    </a:p>
                  </a:txBody>
                  <a:tcPr marL="85379" marR="91477" marT="24394" marB="182954">
                    <a:lnL w="12700" cmpd="sng">
                      <a:noFill/>
                      <a:prstDash val="solid"/>
                    </a:lnL>
                    <a:lnR w="12700" cmpd="sng">
                      <a:noFill/>
                      <a:prstDash val="solid"/>
                    </a:lnR>
                    <a:lnT w="38100" cmpd="sng">
                      <a:noFill/>
                    </a:lnT>
                    <a:lnB w="9525" cap="flat" cmpd="sng" algn="ctr">
                      <a:noFill/>
                      <a:prstDash val="solid"/>
                    </a:lnB>
                    <a:solidFill>
                      <a:schemeClr val="bg1">
                        <a:lumMod val="95000"/>
                      </a:schemeClr>
                    </a:solidFill>
                  </a:tcPr>
                </a:tc>
                <a:extLst>
                  <a:ext uri="{0D108BD9-81ED-4DB2-BD59-A6C34878D82A}">
                    <a16:rowId xmlns:a16="http://schemas.microsoft.com/office/drawing/2014/main" val="3608697046"/>
                  </a:ext>
                </a:extLst>
              </a:tr>
              <a:tr h="500075">
                <a:tc>
                  <a:txBody>
                    <a:bodyPr/>
                    <a:lstStyle/>
                    <a:p>
                      <a:pPr>
                        <a:spcAft>
                          <a:spcPts val="200"/>
                        </a:spcAft>
                        <a:buNone/>
                        <a:tabLst>
                          <a:tab pos="600710" algn="l"/>
                          <a:tab pos="1138555" algn="l"/>
                        </a:tabLst>
                      </a:pPr>
                      <a:r>
                        <a:rPr lang="en-US" sz="1600" b="1" cap="none" spc="0">
                          <a:solidFill>
                            <a:schemeClr val="tx1"/>
                          </a:solidFill>
                          <a:effectLst/>
                        </a:rPr>
                        <a:t>Pheromone Traps </a:t>
                      </a:r>
                      <a:endParaRPr lang="fr-FR" sz="1600" b="1" cap="none" spc="0">
                        <a:solidFill>
                          <a:schemeClr val="tx1"/>
                        </a:solidFill>
                        <a:effectLst/>
                        <a:latin typeface="Merriweather" panose="00000500000000000000" pitchFamily="2" charset="0"/>
                        <a:ea typeface="Merriweather" panose="00000500000000000000" pitchFamily="2" charset="0"/>
                        <a:cs typeface="Merriweather" panose="00000500000000000000" pitchFamily="2" charset="0"/>
                      </a:endParaRPr>
                    </a:p>
                  </a:txBody>
                  <a:tcPr marL="85379" marR="91477" marT="24394" marB="182954">
                    <a:lnL w="12700" cap="flat" cmpd="sng" algn="ctr">
                      <a:solidFill>
                        <a:schemeClr val="accent1"/>
                      </a:solidFill>
                      <a:prstDash val="solid"/>
                    </a:lnL>
                    <a:lnR w="12700" cmpd="sng">
                      <a:noFill/>
                      <a:prstDash val="solid"/>
                    </a:lnR>
                    <a:lnT w="9525" cap="flat" cmpd="sng" algn="ctr">
                      <a:noFill/>
                      <a:prstDash val="solid"/>
                    </a:lnT>
                    <a:lnB w="12700" cmpd="sng">
                      <a:noFill/>
                      <a:prstDash val="solid"/>
                    </a:lnB>
                    <a:solidFill>
                      <a:schemeClr val="bg1">
                        <a:lumMod val="85000"/>
                      </a:schemeClr>
                    </a:solidFill>
                  </a:tcPr>
                </a:tc>
                <a:tc>
                  <a:txBody>
                    <a:bodyPr/>
                    <a:lstStyle/>
                    <a:p>
                      <a:pPr>
                        <a:spcAft>
                          <a:spcPts val="200"/>
                        </a:spcAft>
                        <a:buNone/>
                        <a:tabLst>
                          <a:tab pos="600710" algn="l"/>
                          <a:tab pos="1138555" algn="l"/>
                        </a:tabLst>
                      </a:pPr>
                      <a:r>
                        <a:rPr lang="en-US" sz="1600" cap="none" spc="0">
                          <a:solidFill>
                            <a:schemeClr val="tx1"/>
                          </a:solidFill>
                          <a:effectLst/>
                        </a:rPr>
                        <a:t>Low</a:t>
                      </a:r>
                      <a:endParaRPr lang="fr-FR" sz="1600" cap="none" spc="0">
                        <a:solidFill>
                          <a:schemeClr val="tx1"/>
                        </a:solidFill>
                        <a:effectLst/>
                        <a:latin typeface="Merriweather" panose="00000500000000000000" pitchFamily="2" charset="0"/>
                        <a:ea typeface="Merriweather" panose="00000500000000000000" pitchFamily="2" charset="0"/>
                        <a:cs typeface="Merriweather" panose="00000500000000000000" pitchFamily="2" charset="0"/>
                      </a:endParaRPr>
                    </a:p>
                  </a:txBody>
                  <a:tcPr marL="85379" marR="91477" marT="24394" marB="182954">
                    <a:lnL w="12700" cmpd="sng">
                      <a:noFill/>
                      <a:prstDash val="solid"/>
                    </a:lnL>
                    <a:lnR w="12700" cmpd="sng">
                      <a:noFill/>
                      <a:prstDash val="solid"/>
                    </a:lnR>
                    <a:lnT w="9525" cap="flat" cmpd="sng" algn="ctr">
                      <a:noFill/>
                      <a:prstDash val="solid"/>
                    </a:lnT>
                    <a:lnB w="12700" cmpd="sng">
                      <a:noFill/>
                      <a:prstDash val="solid"/>
                    </a:lnB>
                    <a:solidFill>
                      <a:schemeClr val="bg1">
                        <a:lumMod val="85000"/>
                      </a:schemeClr>
                    </a:solidFill>
                  </a:tcPr>
                </a:tc>
                <a:tc>
                  <a:txBody>
                    <a:bodyPr/>
                    <a:lstStyle/>
                    <a:p>
                      <a:pPr>
                        <a:spcAft>
                          <a:spcPts val="200"/>
                        </a:spcAft>
                        <a:buNone/>
                        <a:tabLst>
                          <a:tab pos="600710" algn="l"/>
                          <a:tab pos="1138555" algn="l"/>
                        </a:tabLst>
                      </a:pPr>
                      <a:r>
                        <a:rPr lang="en-US" sz="1600" cap="none" spc="0">
                          <a:solidFill>
                            <a:schemeClr val="tx1"/>
                          </a:solidFill>
                          <a:effectLst/>
                        </a:rPr>
                        <a:t>Medium</a:t>
                      </a:r>
                      <a:endParaRPr lang="fr-FR" sz="1600" cap="none" spc="0">
                        <a:solidFill>
                          <a:schemeClr val="tx1"/>
                        </a:solidFill>
                        <a:effectLst/>
                        <a:latin typeface="Merriweather" panose="00000500000000000000" pitchFamily="2" charset="0"/>
                        <a:ea typeface="Merriweather" panose="00000500000000000000" pitchFamily="2" charset="0"/>
                        <a:cs typeface="Merriweather" panose="00000500000000000000" pitchFamily="2" charset="0"/>
                      </a:endParaRPr>
                    </a:p>
                  </a:txBody>
                  <a:tcPr marL="85379" marR="91477" marT="24394" marB="182954">
                    <a:lnL w="12700" cmpd="sng">
                      <a:noFill/>
                      <a:prstDash val="solid"/>
                    </a:lnL>
                    <a:lnR w="12700" cmpd="sng">
                      <a:noFill/>
                      <a:prstDash val="solid"/>
                    </a:lnR>
                    <a:lnT w="9525" cap="flat" cmpd="sng" algn="ctr">
                      <a:noFill/>
                      <a:prstDash val="solid"/>
                    </a:lnT>
                    <a:lnB w="12700" cmpd="sng">
                      <a:noFill/>
                      <a:prstDash val="solid"/>
                    </a:lnB>
                    <a:solidFill>
                      <a:schemeClr val="bg1">
                        <a:lumMod val="85000"/>
                      </a:schemeClr>
                    </a:solidFill>
                  </a:tcPr>
                </a:tc>
                <a:tc>
                  <a:txBody>
                    <a:bodyPr/>
                    <a:lstStyle/>
                    <a:p>
                      <a:pPr>
                        <a:spcAft>
                          <a:spcPts val="200"/>
                        </a:spcAft>
                        <a:buNone/>
                        <a:tabLst>
                          <a:tab pos="600710" algn="l"/>
                          <a:tab pos="1138555" algn="l"/>
                        </a:tabLst>
                      </a:pPr>
                      <a:r>
                        <a:rPr lang="en-US" sz="1600" cap="none" spc="0">
                          <a:solidFill>
                            <a:schemeClr val="tx1"/>
                          </a:solidFill>
                          <a:effectLst/>
                        </a:rPr>
                        <a:t>Medium</a:t>
                      </a:r>
                      <a:endParaRPr lang="fr-FR" sz="1600" cap="none" spc="0">
                        <a:solidFill>
                          <a:schemeClr val="tx1"/>
                        </a:solidFill>
                        <a:effectLst/>
                        <a:latin typeface="Merriweather" panose="00000500000000000000" pitchFamily="2" charset="0"/>
                        <a:ea typeface="Merriweather" panose="00000500000000000000" pitchFamily="2" charset="0"/>
                        <a:cs typeface="Merriweather" panose="00000500000000000000" pitchFamily="2" charset="0"/>
                      </a:endParaRPr>
                    </a:p>
                  </a:txBody>
                  <a:tcPr marL="85379" marR="91477" marT="24394" marB="182954">
                    <a:lnL w="12700" cmpd="sng">
                      <a:noFill/>
                      <a:prstDash val="solid"/>
                    </a:lnL>
                    <a:lnR w="12700" cmpd="sng">
                      <a:noFill/>
                      <a:prstDash val="solid"/>
                    </a:lnR>
                    <a:lnT w="9525" cap="flat" cmpd="sng" algn="ctr">
                      <a:noFill/>
                      <a:prstDash val="solid"/>
                    </a:lnT>
                    <a:lnB w="12700" cmpd="sng">
                      <a:noFill/>
                      <a:prstDash val="solid"/>
                    </a:lnB>
                    <a:solidFill>
                      <a:schemeClr val="bg1">
                        <a:lumMod val="85000"/>
                      </a:schemeClr>
                    </a:solidFill>
                  </a:tcPr>
                </a:tc>
                <a:tc>
                  <a:txBody>
                    <a:bodyPr/>
                    <a:lstStyle/>
                    <a:p>
                      <a:pPr>
                        <a:spcAft>
                          <a:spcPts val="200"/>
                        </a:spcAft>
                        <a:buNone/>
                        <a:tabLst>
                          <a:tab pos="600710" algn="l"/>
                          <a:tab pos="1138555" algn="l"/>
                        </a:tabLst>
                      </a:pPr>
                      <a:r>
                        <a:rPr lang="en-US" sz="1600" cap="none" spc="0">
                          <a:solidFill>
                            <a:schemeClr val="tx1"/>
                          </a:solidFill>
                          <a:effectLst/>
                        </a:rPr>
                        <a:t>No</a:t>
                      </a:r>
                      <a:endParaRPr lang="fr-FR" sz="1600" cap="none" spc="0">
                        <a:solidFill>
                          <a:schemeClr val="tx1"/>
                        </a:solidFill>
                        <a:effectLst/>
                        <a:latin typeface="Merriweather" panose="00000500000000000000" pitchFamily="2" charset="0"/>
                        <a:ea typeface="Merriweather" panose="00000500000000000000" pitchFamily="2" charset="0"/>
                        <a:cs typeface="Merriweather" panose="00000500000000000000" pitchFamily="2" charset="0"/>
                      </a:endParaRPr>
                    </a:p>
                  </a:txBody>
                  <a:tcPr marL="85379" marR="91477" marT="24394" marB="182954">
                    <a:lnL w="12700" cmpd="sng">
                      <a:noFill/>
                      <a:prstDash val="solid"/>
                    </a:lnL>
                    <a:lnR w="12700" cmpd="sng">
                      <a:noFill/>
                      <a:prstDash val="solid"/>
                    </a:lnR>
                    <a:lnT w="9525" cap="flat" cmpd="sng" algn="ctr">
                      <a:noFill/>
                      <a:prstDash val="solid"/>
                    </a:lnT>
                    <a:lnB w="12700" cmpd="sng">
                      <a:noFill/>
                      <a:prstDash val="solid"/>
                    </a:lnB>
                    <a:solidFill>
                      <a:schemeClr val="bg1">
                        <a:lumMod val="85000"/>
                      </a:schemeClr>
                    </a:solidFill>
                  </a:tcPr>
                </a:tc>
                <a:extLst>
                  <a:ext uri="{0D108BD9-81ED-4DB2-BD59-A6C34878D82A}">
                    <a16:rowId xmlns:a16="http://schemas.microsoft.com/office/drawing/2014/main" val="3870211514"/>
                  </a:ext>
                </a:extLst>
              </a:tr>
              <a:tr h="744014">
                <a:tc>
                  <a:txBody>
                    <a:bodyPr/>
                    <a:lstStyle/>
                    <a:p>
                      <a:pPr>
                        <a:spcAft>
                          <a:spcPts val="200"/>
                        </a:spcAft>
                        <a:buNone/>
                        <a:tabLst>
                          <a:tab pos="600710" algn="l"/>
                          <a:tab pos="1138555" algn="l"/>
                        </a:tabLst>
                      </a:pPr>
                      <a:r>
                        <a:rPr lang="en-US" sz="1600" b="1" cap="none" spc="0">
                          <a:solidFill>
                            <a:schemeClr val="tx1"/>
                          </a:solidFill>
                          <a:effectLst/>
                        </a:rPr>
                        <a:t>Traditional Camera Traps</a:t>
                      </a:r>
                      <a:endParaRPr lang="fr-FR" sz="1600" b="1" cap="none" spc="0">
                        <a:solidFill>
                          <a:schemeClr val="tx1"/>
                        </a:solidFill>
                        <a:effectLst/>
                        <a:latin typeface="Merriweather" panose="00000500000000000000" pitchFamily="2" charset="0"/>
                        <a:ea typeface="Merriweather" panose="00000500000000000000" pitchFamily="2" charset="0"/>
                        <a:cs typeface="Merriweather" panose="00000500000000000000" pitchFamily="2" charset="0"/>
                      </a:endParaRPr>
                    </a:p>
                  </a:txBody>
                  <a:tcPr marL="85379" marR="91477" marT="24394" marB="182954">
                    <a:lnL w="12700" cap="flat" cmpd="sng" algn="ctr">
                      <a:solidFill>
                        <a:schemeClr val="accent1"/>
                      </a:solidFill>
                      <a:prstDash val="solid"/>
                    </a:lnL>
                    <a:lnR w="12700" cmpd="sng">
                      <a:noFill/>
                      <a:prstDash val="solid"/>
                    </a:lnR>
                    <a:lnT w="12700" cmpd="sng">
                      <a:noFill/>
                      <a:prstDash val="solid"/>
                    </a:lnT>
                    <a:lnB w="9525" cap="flat" cmpd="sng" algn="ctr">
                      <a:noFill/>
                      <a:prstDash val="solid"/>
                    </a:lnB>
                    <a:solidFill>
                      <a:schemeClr val="bg1">
                        <a:lumMod val="95000"/>
                      </a:schemeClr>
                    </a:solidFill>
                  </a:tcPr>
                </a:tc>
                <a:tc>
                  <a:txBody>
                    <a:bodyPr/>
                    <a:lstStyle/>
                    <a:p>
                      <a:pPr>
                        <a:spcAft>
                          <a:spcPts val="200"/>
                        </a:spcAft>
                        <a:buNone/>
                        <a:tabLst>
                          <a:tab pos="600710" algn="l"/>
                          <a:tab pos="1138555" algn="l"/>
                        </a:tabLst>
                      </a:pPr>
                      <a:r>
                        <a:rPr lang="en-US" sz="1600" cap="none" spc="0">
                          <a:solidFill>
                            <a:schemeClr val="tx1"/>
                          </a:solidFill>
                          <a:effectLst/>
                        </a:rPr>
                        <a:t>Low</a:t>
                      </a:r>
                      <a:endParaRPr lang="fr-FR" sz="1600" cap="none" spc="0">
                        <a:solidFill>
                          <a:schemeClr val="tx1"/>
                        </a:solidFill>
                        <a:effectLst/>
                        <a:latin typeface="Merriweather" panose="00000500000000000000" pitchFamily="2" charset="0"/>
                        <a:ea typeface="Merriweather" panose="00000500000000000000" pitchFamily="2" charset="0"/>
                        <a:cs typeface="Merriweather" panose="00000500000000000000" pitchFamily="2" charset="0"/>
                      </a:endParaRPr>
                    </a:p>
                  </a:txBody>
                  <a:tcPr marL="85379" marR="91477" marT="24394" marB="182954">
                    <a:lnL w="12700" cmpd="sng">
                      <a:noFill/>
                      <a:prstDash val="solid"/>
                    </a:lnL>
                    <a:lnR w="12700" cmpd="sng">
                      <a:noFill/>
                      <a:prstDash val="solid"/>
                    </a:lnR>
                    <a:lnT w="12700" cmpd="sng">
                      <a:noFill/>
                      <a:prstDash val="solid"/>
                    </a:lnT>
                    <a:lnB w="9525" cap="flat" cmpd="sng" algn="ctr">
                      <a:noFill/>
                      <a:prstDash val="solid"/>
                    </a:lnB>
                    <a:solidFill>
                      <a:schemeClr val="bg1">
                        <a:lumMod val="95000"/>
                      </a:schemeClr>
                    </a:solidFill>
                  </a:tcPr>
                </a:tc>
                <a:tc>
                  <a:txBody>
                    <a:bodyPr/>
                    <a:lstStyle/>
                    <a:p>
                      <a:pPr>
                        <a:spcAft>
                          <a:spcPts val="200"/>
                        </a:spcAft>
                        <a:buNone/>
                        <a:tabLst>
                          <a:tab pos="600710" algn="l"/>
                          <a:tab pos="1138555" algn="l"/>
                        </a:tabLst>
                      </a:pPr>
                      <a:r>
                        <a:rPr lang="en-US" sz="1600" cap="none" spc="0">
                          <a:solidFill>
                            <a:schemeClr val="tx1"/>
                          </a:solidFill>
                          <a:effectLst/>
                        </a:rPr>
                        <a:t>High</a:t>
                      </a:r>
                      <a:endParaRPr lang="fr-FR" sz="1600" cap="none" spc="0">
                        <a:solidFill>
                          <a:schemeClr val="tx1"/>
                        </a:solidFill>
                        <a:effectLst/>
                        <a:latin typeface="Merriweather" panose="00000500000000000000" pitchFamily="2" charset="0"/>
                        <a:ea typeface="Merriweather" panose="00000500000000000000" pitchFamily="2" charset="0"/>
                        <a:cs typeface="Merriweather" panose="00000500000000000000" pitchFamily="2" charset="0"/>
                      </a:endParaRPr>
                    </a:p>
                  </a:txBody>
                  <a:tcPr marL="85379" marR="91477" marT="24394" marB="182954">
                    <a:lnL w="12700" cmpd="sng">
                      <a:noFill/>
                      <a:prstDash val="solid"/>
                    </a:lnL>
                    <a:lnR w="12700" cmpd="sng">
                      <a:noFill/>
                      <a:prstDash val="solid"/>
                    </a:lnR>
                    <a:lnT w="12700" cmpd="sng">
                      <a:noFill/>
                      <a:prstDash val="solid"/>
                    </a:lnT>
                    <a:lnB w="9525" cap="flat" cmpd="sng" algn="ctr">
                      <a:noFill/>
                      <a:prstDash val="solid"/>
                    </a:lnB>
                    <a:solidFill>
                      <a:schemeClr val="bg1">
                        <a:lumMod val="95000"/>
                      </a:schemeClr>
                    </a:solidFill>
                  </a:tcPr>
                </a:tc>
                <a:tc>
                  <a:txBody>
                    <a:bodyPr/>
                    <a:lstStyle/>
                    <a:p>
                      <a:pPr>
                        <a:spcAft>
                          <a:spcPts val="200"/>
                        </a:spcAft>
                        <a:buNone/>
                        <a:tabLst>
                          <a:tab pos="600710" algn="l"/>
                          <a:tab pos="1138555" algn="l"/>
                        </a:tabLst>
                      </a:pPr>
                      <a:r>
                        <a:rPr lang="en-US" sz="1600" cap="none" spc="0">
                          <a:solidFill>
                            <a:schemeClr val="tx1"/>
                          </a:solidFill>
                          <a:effectLst/>
                        </a:rPr>
                        <a:t>Low</a:t>
                      </a:r>
                      <a:endParaRPr lang="fr-FR" sz="1600" cap="none" spc="0">
                        <a:solidFill>
                          <a:schemeClr val="tx1"/>
                        </a:solidFill>
                        <a:effectLst/>
                        <a:latin typeface="Merriweather" panose="00000500000000000000" pitchFamily="2" charset="0"/>
                        <a:ea typeface="Merriweather" panose="00000500000000000000" pitchFamily="2" charset="0"/>
                        <a:cs typeface="Merriweather" panose="00000500000000000000" pitchFamily="2" charset="0"/>
                      </a:endParaRPr>
                    </a:p>
                  </a:txBody>
                  <a:tcPr marL="85379" marR="91477" marT="24394" marB="182954">
                    <a:lnL w="12700" cmpd="sng">
                      <a:noFill/>
                      <a:prstDash val="solid"/>
                    </a:lnL>
                    <a:lnR w="12700" cmpd="sng">
                      <a:noFill/>
                      <a:prstDash val="solid"/>
                    </a:lnR>
                    <a:lnT w="12700" cmpd="sng">
                      <a:noFill/>
                      <a:prstDash val="solid"/>
                    </a:lnT>
                    <a:lnB w="9525" cap="flat" cmpd="sng" algn="ctr">
                      <a:noFill/>
                      <a:prstDash val="solid"/>
                    </a:lnB>
                    <a:solidFill>
                      <a:schemeClr val="bg1">
                        <a:lumMod val="95000"/>
                      </a:schemeClr>
                    </a:solidFill>
                  </a:tcPr>
                </a:tc>
                <a:tc>
                  <a:txBody>
                    <a:bodyPr/>
                    <a:lstStyle/>
                    <a:p>
                      <a:pPr>
                        <a:spcAft>
                          <a:spcPts val="200"/>
                        </a:spcAft>
                        <a:buNone/>
                        <a:tabLst>
                          <a:tab pos="600710" algn="l"/>
                          <a:tab pos="1138555" algn="l"/>
                        </a:tabLst>
                      </a:pPr>
                      <a:r>
                        <a:rPr lang="en-US" sz="1600" cap="none" spc="0">
                          <a:solidFill>
                            <a:schemeClr val="tx1"/>
                          </a:solidFill>
                          <a:effectLst/>
                        </a:rPr>
                        <a:t>No</a:t>
                      </a:r>
                      <a:endParaRPr lang="fr-FR" sz="1600" cap="none" spc="0">
                        <a:solidFill>
                          <a:schemeClr val="tx1"/>
                        </a:solidFill>
                        <a:effectLst/>
                        <a:latin typeface="Merriweather" panose="00000500000000000000" pitchFamily="2" charset="0"/>
                        <a:ea typeface="Merriweather" panose="00000500000000000000" pitchFamily="2" charset="0"/>
                        <a:cs typeface="Merriweather" panose="00000500000000000000" pitchFamily="2" charset="0"/>
                      </a:endParaRPr>
                    </a:p>
                  </a:txBody>
                  <a:tcPr marL="85379" marR="91477" marT="24394" marB="182954">
                    <a:lnL w="12700" cmpd="sng">
                      <a:noFill/>
                      <a:prstDash val="solid"/>
                    </a:lnL>
                    <a:lnR w="12700" cmpd="sng">
                      <a:noFill/>
                      <a:prstDash val="solid"/>
                    </a:lnR>
                    <a:lnT w="12700" cmpd="sng">
                      <a:noFill/>
                      <a:prstDash val="solid"/>
                    </a:lnT>
                    <a:lnB w="9525" cap="flat" cmpd="sng" algn="ctr">
                      <a:noFill/>
                      <a:prstDash val="solid"/>
                    </a:lnB>
                    <a:solidFill>
                      <a:schemeClr val="bg1">
                        <a:lumMod val="95000"/>
                      </a:schemeClr>
                    </a:solidFill>
                  </a:tcPr>
                </a:tc>
                <a:extLst>
                  <a:ext uri="{0D108BD9-81ED-4DB2-BD59-A6C34878D82A}">
                    <a16:rowId xmlns:a16="http://schemas.microsoft.com/office/drawing/2014/main" val="4130867522"/>
                  </a:ext>
                </a:extLst>
              </a:tr>
              <a:tr h="500075">
                <a:tc>
                  <a:txBody>
                    <a:bodyPr/>
                    <a:lstStyle/>
                    <a:p>
                      <a:pPr>
                        <a:spcAft>
                          <a:spcPts val="200"/>
                        </a:spcAft>
                        <a:buNone/>
                        <a:tabLst>
                          <a:tab pos="600710" algn="l"/>
                          <a:tab pos="1138555" algn="l"/>
                        </a:tabLst>
                      </a:pPr>
                      <a:r>
                        <a:rPr lang="en-US" sz="1600" b="1" cap="none" spc="0">
                          <a:solidFill>
                            <a:schemeClr val="tx1"/>
                          </a:solidFill>
                          <a:effectLst/>
                        </a:rPr>
                        <a:t>InsectDetect Pro</a:t>
                      </a:r>
                      <a:endParaRPr lang="fr-FR" sz="1600" b="1" cap="none" spc="0">
                        <a:solidFill>
                          <a:schemeClr val="tx1"/>
                        </a:solidFill>
                        <a:effectLst/>
                        <a:latin typeface="Merriweather" panose="00000500000000000000" pitchFamily="2" charset="0"/>
                        <a:ea typeface="Merriweather" panose="00000500000000000000" pitchFamily="2" charset="0"/>
                        <a:cs typeface="Merriweather" panose="00000500000000000000" pitchFamily="2" charset="0"/>
                      </a:endParaRPr>
                    </a:p>
                  </a:txBody>
                  <a:tcPr marL="85379" marR="91477" marT="24394" marB="182954">
                    <a:lnL w="12700" cap="flat" cmpd="sng" algn="ctr">
                      <a:solidFill>
                        <a:schemeClr val="accent1"/>
                      </a:solidFill>
                      <a:prstDash val="solid"/>
                    </a:lnL>
                    <a:lnR w="12700" cmpd="sng">
                      <a:noFill/>
                      <a:prstDash val="solid"/>
                    </a:lnR>
                    <a:lnT w="9525" cap="flat" cmpd="sng" algn="ctr">
                      <a:noFill/>
                      <a:prstDash val="solid"/>
                    </a:lnT>
                    <a:lnB w="12700" cmpd="sng">
                      <a:noFill/>
                      <a:prstDash val="solid"/>
                    </a:lnB>
                    <a:solidFill>
                      <a:schemeClr val="bg1">
                        <a:lumMod val="85000"/>
                      </a:schemeClr>
                    </a:solidFill>
                  </a:tcPr>
                </a:tc>
                <a:tc>
                  <a:txBody>
                    <a:bodyPr/>
                    <a:lstStyle/>
                    <a:p>
                      <a:pPr>
                        <a:spcAft>
                          <a:spcPts val="200"/>
                        </a:spcAft>
                        <a:buNone/>
                        <a:tabLst>
                          <a:tab pos="600710" algn="l"/>
                          <a:tab pos="1138555" algn="l"/>
                        </a:tabLst>
                      </a:pPr>
                      <a:r>
                        <a:rPr lang="en-US" sz="1600" cap="none" spc="0">
                          <a:solidFill>
                            <a:schemeClr val="tx1"/>
                          </a:solidFill>
                          <a:effectLst/>
                        </a:rPr>
                        <a:t>High</a:t>
                      </a:r>
                      <a:endParaRPr lang="fr-FR" sz="1600" cap="none" spc="0">
                        <a:solidFill>
                          <a:schemeClr val="tx1"/>
                        </a:solidFill>
                        <a:effectLst/>
                        <a:latin typeface="Merriweather" panose="00000500000000000000" pitchFamily="2" charset="0"/>
                        <a:ea typeface="Merriweather" panose="00000500000000000000" pitchFamily="2" charset="0"/>
                        <a:cs typeface="Merriweather" panose="00000500000000000000" pitchFamily="2" charset="0"/>
                      </a:endParaRPr>
                    </a:p>
                  </a:txBody>
                  <a:tcPr marL="85379" marR="91477" marT="24394" marB="182954">
                    <a:lnL w="12700" cmpd="sng">
                      <a:noFill/>
                      <a:prstDash val="solid"/>
                    </a:lnL>
                    <a:lnR w="12700" cmpd="sng">
                      <a:noFill/>
                      <a:prstDash val="solid"/>
                    </a:lnR>
                    <a:lnT w="9525" cap="flat" cmpd="sng" algn="ctr">
                      <a:noFill/>
                      <a:prstDash val="solid"/>
                    </a:lnT>
                    <a:lnB w="12700" cmpd="sng">
                      <a:noFill/>
                      <a:prstDash val="solid"/>
                    </a:lnB>
                    <a:solidFill>
                      <a:schemeClr val="bg1">
                        <a:lumMod val="85000"/>
                      </a:schemeClr>
                    </a:solidFill>
                  </a:tcPr>
                </a:tc>
                <a:tc>
                  <a:txBody>
                    <a:bodyPr/>
                    <a:lstStyle/>
                    <a:p>
                      <a:pPr>
                        <a:spcAft>
                          <a:spcPts val="200"/>
                        </a:spcAft>
                        <a:buNone/>
                        <a:tabLst>
                          <a:tab pos="600710" algn="l"/>
                          <a:tab pos="1138555" algn="l"/>
                        </a:tabLst>
                      </a:pPr>
                      <a:r>
                        <a:rPr lang="en-US" sz="1600" cap="none" spc="0">
                          <a:solidFill>
                            <a:schemeClr val="tx1"/>
                          </a:solidFill>
                          <a:effectLst/>
                        </a:rPr>
                        <a:t>Low</a:t>
                      </a:r>
                      <a:endParaRPr lang="fr-FR" sz="1600" cap="none" spc="0">
                        <a:solidFill>
                          <a:schemeClr val="tx1"/>
                        </a:solidFill>
                        <a:effectLst/>
                        <a:latin typeface="Merriweather" panose="00000500000000000000" pitchFamily="2" charset="0"/>
                        <a:ea typeface="Merriweather" panose="00000500000000000000" pitchFamily="2" charset="0"/>
                        <a:cs typeface="Merriweather" panose="00000500000000000000" pitchFamily="2" charset="0"/>
                      </a:endParaRPr>
                    </a:p>
                  </a:txBody>
                  <a:tcPr marL="85379" marR="91477" marT="24394" marB="182954">
                    <a:lnL w="12700" cmpd="sng">
                      <a:noFill/>
                      <a:prstDash val="solid"/>
                    </a:lnL>
                    <a:lnR w="12700" cmpd="sng">
                      <a:noFill/>
                      <a:prstDash val="solid"/>
                    </a:lnR>
                    <a:lnT w="9525" cap="flat" cmpd="sng" algn="ctr">
                      <a:noFill/>
                      <a:prstDash val="solid"/>
                    </a:lnT>
                    <a:lnB w="12700" cmpd="sng">
                      <a:noFill/>
                      <a:prstDash val="solid"/>
                    </a:lnB>
                    <a:solidFill>
                      <a:schemeClr val="bg1">
                        <a:lumMod val="85000"/>
                      </a:schemeClr>
                    </a:solidFill>
                  </a:tcPr>
                </a:tc>
                <a:tc>
                  <a:txBody>
                    <a:bodyPr/>
                    <a:lstStyle/>
                    <a:p>
                      <a:pPr>
                        <a:spcAft>
                          <a:spcPts val="200"/>
                        </a:spcAft>
                        <a:buNone/>
                        <a:tabLst>
                          <a:tab pos="600710" algn="l"/>
                          <a:tab pos="1138555" algn="l"/>
                        </a:tabLst>
                      </a:pPr>
                      <a:r>
                        <a:rPr lang="en-US" sz="1600" cap="none" spc="0">
                          <a:solidFill>
                            <a:schemeClr val="tx1"/>
                          </a:solidFill>
                          <a:effectLst/>
                        </a:rPr>
                        <a:t>High</a:t>
                      </a:r>
                      <a:endParaRPr lang="fr-FR" sz="1600" cap="none" spc="0">
                        <a:solidFill>
                          <a:schemeClr val="tx1"/>
                        </a:solidFill>
                        <a:effectLst/>
                        <a:latin typeface="Merriweather" panose="00000500000000000000" pitchFamily="2" charset="0"/>
                        <a:ea typeface="Merriweather" panose="00000500000000000000" pitchFamily="2" charset="0"/>
                        <a:cs typeface="Merriweather" panose="00000500000000000000" pitchFamily="2" charset="0"/>
                      </a:endParaRPr>
                    </a:p>
                  </a:txBody>
                  <a:tcPr marL="85379" marR="91477" marT="24394" marB="182954">
                    <a:lnL w="12700" cmpd="sng">
                      <a:noFill/>
                      <a:prstDash val="solid"/>
                    </a:lnL>
                    <a:lnR w="12700" cmpd="sng">
                      <a:noFill/>
                      <a:prstDash val="solid"/>
                    </a:lnR>
                    <a:lnT w="9525" cap="flat" cmpd="sng" algn="ctr">
                      <a:noFill/>
                      <a:prstDash val="solid"/>
                    </a:lnT>
                    <a:lnB w="12700" cmpd="sng">
                      <a:noFill/>
                      <a:prstDash val="solid"/>
                    </a:lnB>
                    <a:solidFill>
                      <a:schemeClr val="bg1">
                        <a:lumMod val="85000"/>
                      </a:schemeClr>
                    </a:solidFill>
                  </a:tcPr>
                </a:tc>
                <a:tc>
                  <a:txBody>
                    <a:bodyPr/>
                    <a:lstStyle/>
                    <a:p>
                      <a:pPr>
                        <a:spcAft>
                          <a:spcPts val="200"/>
                        </a:spcAft>
                        <a:buNone/>
                        <a:tabLst>
                          <a:tab pos="600710" algn="l"/>
                          <a:tab pos="1138555" algn="l"/>
                        </a:tabLst>
                      </a:pPr>
                      <a:r>
                        <a:rPr lang="en-US" sz="1600" cap="none" spc="0">
                          <a:solidFill>
                            <a:schemeClr val="tx1"/>
                          </a:solidFill>
                          <a:effectLst/>
                        </a:rPr>
                        <a:t>Yes</a:t>
                      </a:r>
                      <a:endParaRPr lang="fr-FR" sz="1600" cap="none" spc="0">
                        <a:solidFill>
                          <a:schemeClr val="tx1"/>
                        </a:solidFill>
                        <a:effectLst/>
                        <a:latin typeface="Merriweather" panose="00000500000000000000" pitchFamily="2" charset="0"/>
                        <a:ea typeface="Merriweather" panose="00000500000000000000" pitchFamily="2" charset="0"/>
                        <a:cs typeface="Merriweather" panose="00000500000000000000" pitchFamily="2" charset="0"/>
                      </a:endParaRPr>
                    </a:p>
                  </a:txBody>
                  <a:tcPr marL="85379" marR="91477" marT="24394" marB="182954">
                    <a:lnL w="12700" cmpd="sng">
                      <a:noFill/>
                      <a:prstDash val="solid"/>
                    </a:lnL>
                    <a:lnR w="12700" cmpd="sng">
                      <a:noFill/>
                      <a:prstDash val="solid"/>
                    </a:lnR>
                    <a:lnT w="9525" cap="flat" cmpd="sng" algn="ctr">
                      <a:noFill/>
                      <a:prstDash val="solid"/>
                    </a:lnT>
                    <a:lnB w="12700" cmpd="sng">
                      <a:noFill/>
                      <a:prstDash val="solid"/>
                    </a:lnB>
                    <a:solidFill>
                      <a:schemeClr val="bg1">
                        <a:lumMod val="85000"/>
                      </a:schemeClr>
                    </a:solidFill>
                  </a:tcPr>
                </a:tc>
                <a:extLst>
                  <a:ext uri="{0D108BD9-81ED-4DB2-BD59-A6C34878D82A}">
                    <a16:rowId xmlns:a16="http://schemas.microsoft.com/office/drawing/2014/main" val="2633019623"/>
                  </a:ext>
                </a:extLst>
              </a:tr>
              <a:tr h="744014">
                <a:tc>
                  <a:txBody>
                    <a:bodyPr/>
                    <a:lstStyle/>
                    <a:p>
                      <a:pPr>
                        <a:spcAft>
                          <a:spcPts val="200"/>
                        </a:spcAft>
                        <a:buNone/>
                        <a:tabLst>
                          <a:tab pos="600710" algn="l"/>
                          <a:tab pos="1138555" algn="l"/>
                        </a:tabLst>
                      </a:pPr>
                      <a:r>
                        <a:rPr lang="en-US" sz="1600" b="1" cap="none" spc="0">
                          <a:solidFill>
                            <a:schemeClr val="tx1"/>
                          </a:solidFill>
                          <a:effectLst/>
                        </a:rPr>
                        <a:t>Commercial IoT Solutions</a:t>
                      </a:r>
                      <a:endParaRPr lang="fr-FR" sz="1600" b="1" cap="none" spc="0">
                        <a:solidFill>
                          <a:schemeClr val="tx1"/>
                        </a:solidFill>
                        <a:effectLst/>
                        <a:latin typeface="Merriweather" panose="00000500000000000000" pitchFamily="2" charset="0"/>
                        <a:ea typeface="Merriweather" panose="00000500000000000000" pitchFamily="2" charset="0"/>
                        <a:cs typeface="Merriweather" panose="00000500000000000000" pitchFamily="2" charset="0"/>
                      </a:endParaRPr>
                    </a:p>
                  </a:txBody>
                  <a:tcPr marL="85379" marR="91477" marT="24394" marB="182954">
                    <a:lnL w="12700" cap="flat" cmpd="sng" algn="ctr">
                      <a:solidFill>
                        <a:schemeClr val="accent1"/>
                      </a:solid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pPr>
                        <a:spcAft>
                          <a:spcPts val="200"/>
                        </a:spcAft>
                        <a:buNone/>
                        <a:tabLst>
                          <a:tab pos="600710" algn="l"/>
                          <a:tab pos="1138555" algn="l"/>
                        </a:tabLst>
                      </a:pPr>
                      <a:r>
                        <a:rPr lang="en-US" sz="1600" cap="none" spc="0">
                          <a:solidFill>
                            <a:schemeClr val="tx1"/>
                          </a:solidFill>
                          <a:effectLst/>
                        </a:rPr>
                        <a:t>High</a:t>
                      </a:r>
                      <a:endParaRPr lang="fr-FR" sz="1600" cap="none" spc="0">
                        <a:solidFill>
                          <a:schemeClr val="tx1"/>
                        </a:solidFill>
                        <a:effectLst/>
                        <a:latin typeface="Merriweather" panose="00000500000000000000" pitchFamily="2" charset="0"/>
                        <a:ea typeface="Merriweather" panose="00000500000000000000" pitchFamily="2" charset="0"/>
                        <a:cs typeface="Merriweather" panose="00000500000000000000" pitchFamily="2" charset="0"/>
                      </a:endParaRPr>
                    </a:p>
                  </a:txBody>
                  <a:tcPr marL="85379" marR="91477" marT="24394" marB="182954">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pPr>
                        <a:spcAft>
                          <a:spcPts val="200"/>
                        </a:spcAft>
                        <a:buNone/>
                        <a:tabLst>
                          <a:tab pos="600710" algn="l"/>
                          <a:tab pos="1138555" algn="l"/>
                        </a:tabLst>
                      </a:pPr>
                      <a:r>
                        <a:rPr lang="en-US" sz="1600" cap="none" spc="0">
                          <a:solidFill>
                            <a:schemeClr val="tx1"/>
                          </a:solidFill>
                          <a:effectLst/>
                        </a:rPr>
                        <a:t>Very High </a:t>
                      </a:r>
                      <a:endParaRPr lang="fr-FR" sz="1600" cap="none" spc="0">
                        <a:solidFill>
                          <a:schemeClr val="tx1"/>
                        </a:solidFill>
                        <a:effectLst/>
                        <a:latin typeface="Merriweather" panose="00000500000000000000" pitchFamily="2" charset="0"/>
                        <a:ea typeface="Merriweather" panose="00000500000000000000" pitchFamily="2" charset="0"/>
                        <a:cs typeface="Merriweather" panose="00000500000000000000" pitchFamily="2" charset="0"/>
                      </a:endParaRPr>
                    </a:p>
                  </a:txBody>
                  <a:tcPr marL="85379" marR="91477" marT="24394" marB="182954">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pPr>
                        <a:spcAft>
                          <a:spcPts val="200"/>
                        </a:spcAft>
                        <a:buNone/>
                        <a:tabLst>
                          <a:tab pos="600710" algn="l"/>
                          <a:tab pos="1138555" algn="l"/>
                        </a:tabLst>
                      </a:pPr>
                      <a:r>
                        <a:rPr lang="en-US" sz="1600" cap="none" spc="0">
                          <a:solidFill>
                            <a:schemeClr val="tx1"/>
                          </a:solidFill>
                          <a:effectLst/>
                        </a:rPr>
                        <a:t>Medium </a:t>
                      </a:r>
                      <a:endParaRPr lang="fr-FR" sz="1600" cap="none" spc="0">
                        <a:solidFill>
                          <a:schemeClr val="tx1"/>
                        </a:solidFill>
                        <a:effectLst/>
                        <a:latin typeface="Merriweather" panose="00000500000000000000" pitchFamily="2" charset="0"/>
                        <a:ea typeface="Merriweather" panose="00000500000000000000" pitchFamily="2" charset="0"/>
                        <a:cs typeface="Merriweather" panose="00000500000000000000" pitchFamily="2" charset="0"/>
                      </a:endParaRPr>
                    </a:p>
                  </a:txBody>
                  <a:tcPr marL="85379" marR="91477" marT="24394" marB="182954">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pPr>
                        <a:spcAft>
                          <a:spcPts val="200"/>
                        </a:spcAft>
                        <a:buNone/>
                        <a:tabLst>
                          <a:tab pos="600710" algn="l"/>
                          <a:tab pos="1138555" algn="l"/>
                        </a:tabLst>
                      </a:pPr>
                      <a:r>
                        <a:rPr lang="en-US" sz="1600" cap="none" spc="0">
                          <a:solidFill>
                            <a:schemeClr val="tx1"/>
                          </a:solidFill>
                          <a:effectLst/>
                        </a:rPr>
                        <a:t>Yes</a:t>
                      </a:r>
                      <a:endParaRPr lang="fr-FR" sz="1600" cap="none" spc="0">
                        <a:solidFill>
                          <a:schemeClr val="tx1"/>
                        </a:solidFill>
                        <a:effectLst/>
                        <a:latin typeface="Merriweather" panose="00000500000000000000" pitchFamily="2" charset="0"/>
                        <a:ea typeface="Merriweather" panose="00000500000000000000" pitchFamily="2" charset="0"/>
                        <a:cs typeface="Merriweather" panose="00000500000000000000" pitchFamily="2" charset="0"/>
                      </a:endParaRPr>
                    </a:p>
                  </a:txBody>
                  <a:tcPr marL="85379" marR="91477" marT="24394" marB="182954">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extLst>
                  <a:ext uri="{0D108BD9-81ED-4DB2-BD59-A6C34878D82A}">
                    <a16:rowId xmlns:a16="http://schemas.microsoft.com/office/drawing/2014/main" val="36105413"/>
                  </a:ext>
                </a:extLst>
              </a:tr>
            </a:tbl>
          </a:graphicData>
        </a:graphic>
      </p:graphicFrame>
      <p:sp>
        <p:nvSpPr>
          <p:cNvPr id="4" name="Espace réservé du numéro de diapositive 3">
            <a:extLst>
              <a:ext uri="{FF2B5EF4-FFF2-40B4-BE49-F238E27FC236}">
                <a16:creationId xmlns:a16="http://schemas.microsoft.com/office/drawing/2014/main" id="{DE012BF7-D902-D1B6-5974-E747FDB00053}"/>
              </a:ext>
            </a:extLst>
          </p:cNvPr>
          <p:cNvSpPr>
            <a:spLocks noGrp="1"/>
          </p:cNvSpPr>
          <p:nvPr>
            <p:ph type="sldNum" sz="quarter" idx="12"/>
          </p:nvPr>
        </p:nvSpPr>
        <p:spPr/>
        <p:txBody>
          <a:bodyPr/>
          <a:lstStyle/>
          <a:p>
            <a:fld id="{C1FF6DA9-008F-8B48-92A6-B652298478BF}" type="slidenum">
              <a:rPr lang="en-US" smtClean="0"/>
              <a:t>9</a:t>
            </a:fld>
            <a:endParaRPr lang="en-US"/>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0</TotalTime>
  <Words>2797</Words>
  <Application>Microsoft Office PowerPoint</Application>
  <PresentationFormat>Affichage à l'écran (4:3)</PresentationFormat>
  <Paragraphs>138</Paragraphs>
  <Slides>14</Slides>
  <Notes>14</Notes>
  <HiddenSlides>0</HiddenSlides>
  <MMClips>0</MMClips>
  <ScaleCrop>false</ScaleCrop>
  <HeadingPairs>
    <vt:vector size="6" baseType="variant">
      <vt:variant>
        <vt:lpstr>Polices utilisées</vt:lpstr>
      </vt:variant>
      <vt:variant>
        <vt:i4>4</vt:i4>
      </vt:variant>
      <vt:variant>
        <vt:lpstr>Thème</vt:lpstr>
      </vt:variant>
      <vt:variant>
        <vt:i4>1</vt:i4>
      </vt:variant>
      <vt:variant>
        <vt:lpstr>Titres des diapositives</vt:lpstr>
      </vt:variant>
      <vt:variant>
        <vt:i4>14</vt:i4>
      </vt:variant>
    </vt:vector>
  </HeadingPairs>
  <TitlesOfParts>
    <vt:vector size="19" baseType="lpstr">
      <vt:lpstr>Aptos</vt:lpstr>
      <vt:lpstr>Arial</vt:lpstr>
      <vt:lpstr>Calibri</vt:lpstr>
      <vt:lpstr>Merriweather</vt:lpstr>
      <vt:lpstr>Office Theme</vt:lpstr>
      <vt:lpstr>Insect Detection &amp; Categorization in Rice Fields Using Image Processing &amp; YOLO </vt:lpstr>
      <vt:lpstr>The Problem - Rice Cultivation Challenges</vt:lpstr>
      <vt:lpstr>Research Objectives</vt:lpstr>
      <vt:lpstr>System Architecture Overview</vt:lpstr>
      <vt:lpstr>AI Model - YOLOv11s</vt:lpstr>
      <vt:lpstr>Insect Classification System</vt:lpstr>
      <vt:lpstr>Web Dashboard Features</vt:lpstr>
      <vt:lpstr>Performance Results</vt:lpstr>
      <vt:lpstr>System Advantages</vt:lpstr>
      <vt:lpstr>Challenges and Limitations</vt:lpstr>
      <vt:lpstr>Future Enhancements</vt:lpstr>
      <vt:lpstr>Economic Impact and Applications</vt:lpstr>
      <vt:lpstr>Conclusion</vt:lpstr>
      <vt:lpstr>Thank You &amp; Questions</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generated using python-pptx</dc:description>
  <cp:lastModifiedBy>WINQWIST Arthur</cp:lastModifiedBy>
  <cp:revision>6</cp:revision>
  <dcterms:created xsi:type="dcterms:W3CDTF">2013-01-27T09:14:16Z</dcterms:created>
  <dcterms:modified xsi:type="dcterms:W3CDTF">2025-10-24T07:05:42Z</dcterms:modified>
  <cp:category/>
</cp:coreProperties>
</file>